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7" r:id="rId4"/>
    <p:sldId id="269" r:id="rId5"/>
    <p:sldId id="270" r:id="rId6"/>
    <p:sldId id="272" r:id="rId7"/>
    <p:sldId id="278" r:id="rId8"/>
    <p:sldId id="271" r:id="rId9"/>
    <p:sldId id="273" r:id="rId10"/>
    <p:sldId id="274" r:id="rId11"/>
    <p:sldId id="275" r:id="rId12"/>
    <p:sldId id="279" r:id="rId13"/>
    <p:sldId id="291" r:id="rId14"/>
    <p:sldId id="284" r:id="rId15"/>
    <p:sldId id="281" r:id="rId16"/>
    <p:sldId id="282" r:id="rId17"/>
    <p:sldId id="283" r:id="rId18"/>
    <p:sldId id="288" r:id="rId19"/>
    <p:sldId id="289" r:id="rId20"/>
    <p:sldId id="287" r:id="rId21"/>
    <p:sldId id="290" r:id="rId22"/>
    <p:sldId id="285" r:id="rId23"/>
    <p:sldId id="262"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545" autoAdjust="0"/>
  </p:normalViewPr>
  <p:slideViewPr>
    <p:cSldViewPr>
      <p:cViewPr>
        <p:scale>
          <a:sx n="100" d="100"/>
          <a:sy n="100" d="100"/>
        </p:scale>
        <p:origin x="-2202"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4274D8-91F8-4FAD-A550-4CFA011F53BD}" type="datetimeFigureOut">
              <a:rPr lang="pl-PL" smtClean="0"/>
              <a:pPr/>
              <a:t>2020-03-30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78E028-7D07-42C2-AD62-EDAD1272BC8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274D8-91F8-4FAD-A550-4CFA011F53BD}" type="datetimeFigureOut">
              <a:rPr lang="pl-PL" smtClean="0"/>
              <a:pPr/>
              <a:t>2020-03-30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8E028-7D07-42C2-AD62-EDAD1272BC8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Znalezione obrazy dla zapytania: ekstremalne zjawiska atmosferyczne"/>
          <p:cNvPicPr>
            <a:picLocks noChangeAspect="1" noChangeArrowheads="1"/>
          </p:cNvPicPr>
          <p:nvPr/>
        </p:nvPicPr>
        <p:blipFill>
          <a:blip r:embed="rId2" cstate="print">
            <a:lum/>
          </a:blip>
          <a:srcRect/>
          <a:stretch>
            <a:fillRect/>
          </a:stretch>
        </p:blipFill>
        <p:spPr bwMode="auto">
          <a:xfrm>
            <a:off x="0" y="-27384"/>
            <a:ext cx="9144000" cy="6885384"/>
          </a:xfrm>
          <a:prstGeom prst="rect">
            <a:avLst/>
          </a:prstGeom>
          <a:noFill/>
        </p:spPr>
      </p:pic>
      <p:sp>
        <p:nvSpPr>
          <p:cNvPr id="2" name="Tytuł 1"/>
          <p:cNvSpPr>
            <a:spLocks noGrp="1"/>
          </p:cNvSpPr>
          <p:nvPr>
            <p:ph type="ctrTitle"/>
          </p:nvPr>
        </p:nvSpPr>
        <p:spPr>
          <a:xfrm>
            <a:off x="0" y="1772816"/>
            <a:ext cx="6583760" cy="1829761"/>
          </a:xfrm>
        </p:spPr>
        <p:txBody>
          <a:bodyPr>
            <a:normAutofit/>
          </a:bodyPr>
          <a:lstStyle/>
          <a:p>
            <a:r>
              <a:rPr lang="pl-PL" sz="4400" dirty="0" smtClean="0">
                <a:solidFill>
                  <a:schemeClr val="bg1"/>
                </a:solidFill>
                <a:latin typeface="Eras Demi ITC" pitchFamily="34" charset="0"/>
              </a:rPr>
              <a:t>Ekstremalne zjawiska atmosferyczne</a:t>
            </a:r>
            <a:endParaRPr lang="pl-PL" sz="4400" dirty="0">
              <a:solidFill>
                <a:schemeClr val="bg1"/>
              </a:solidFill>
              <a:latin typeface="Eras Demi ITC" pitchFamily="34" charset="0"/>
            </a:endParaRPr>
          </a:p>
        </p:txBody>
      </p:sp>
      <p:sp>
        <p:nvSpPr>
          <p:cNvPr id="3" name="Podtytuł 2"/>
          <p:cNvSpPr>
            <a:spLocks noGrp="1"/>
          </p:cNvSpPr>
          <p:nvPr>
            <p:ph type="subTitle" idx="1"/>
          </p:nvPr>
        </p:nvSpPr>
        <p:spPr>
          <a:xfrm>
            <a:off x="6876256" y="4221088"/>
            <a:ext cx="1800200" cy="792088"/>
          </a:xfrm>
        </p:spPr>
        <p:txBody>
          <a:bodyPr>
            <a:normAutofit fontScale="85000" lnSpcReduction="20000"/>
          </a:bodyPr>
          <a:lstStyle/>
          <a:p>
            <a:r>
              <a:rPr lang="pl-PL" sz="1800" b="1" dirty="0" smtClean="0">
                <a:solidFill>
                  <a:schemeClr val="bg1"/>
                </a:solidFill>
                <a:latin typeface="Eras Medium ITC" pitchFamily="34" charset="0"/>
              </a:rPr>
              <a:t>Opracowała:</a:t>
            </a:r>
          </a:p>
          <a:p>
            <a:r>
              <a:rPr lang="pl-PL" sz="1800" b="1" dirty="0" smtClean="0">
                <a:solidFill>
                  <a:schemeClr val="bg1"/>
                </a:solidFill>
                <a:latin typeface="Eras Medium ITC" pitchFamily="34" charset="0"/>
              </a:rPr>
              <a:t>Maria Wójcik</a:t>
            </a:r>
          </a:p>
          <a:p>
            <a:r>
              <a:rPr lang="pl-PL" sz="1800" b="1" dirty="0" smtClean="0">
                <a:solidFill>
                  <a:schemeClr val="bg1"/>
                </a:solidFill>
                <a:latin typeface="Eras Medium ITC" pitchFamily="34" charset="0"/>
              </a:rPr>
              <a:t>klasa I c</a:t>
            </a:r>
            <a:endParaRPr lang="pl-PL" sz="1800" b="1" dirty="0">
              <a:solidFill>
                <a:schemeClr val="bg1"/>
              </a:solidFill>
              <a:latin typeface="Eras Medium ITC" pitchFamily="34" charset="0"/>
            </a:endParaRPr>
          </a:p>
        </p:txBody>
      </p:sp>
      <p:pic>
        <p:nvPicPr>
          <p:cNvPr id="18434" name="Picture 2" descr="Znalezione obrazy dla zapytania: i lo częstochowa logo"/>
          <p:cNvPicPr>
            <a:picLocks noChangeAspect="1" noChangeArrowheads="1"/>
          </p:cNvPicPr>
          <p:nvPr/>
        </p:nvPicPr>
        <p:blipFill>
          <a:blip r:embed="rId3" cstate="print"/>
          <a:srcRect/>
          <a:stretch>
            <a:fillRect/>
          </a:stretch>
        </p:blipFill>
        <p:spPr bwMode="auto">
          <a:xfrm>
            <a:off x="7884368" y="44624"/>
            <a:ext cx="792088" cy="884911"/>
          </a:xfrm>
          <a:prstGeom prst="rect">
            <a:avLst/>
          </a:prstGeom>
          <a:noFill/>
        </p:spPr>
      </p:pic>
      <p:sp>
        <p:nvSpPr>
          <p:cNvPr id="5" name="Tytuł 1"/>
          <p:cNvSpPr txBox="1">
            <a:spLocks/>
          </p:cNvSpPr>
          <p:nvPr/>
        </p:nvSpPr>
        <p:spPr>
          <a:xfrm>
            <a:off x="1403648" y="-27384"/>
            <a:ext cx="6260232" cy="461609"/>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l-PL" sz="14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Eras Demi ITC" pitchFamily="34" charset="0"/>
                <a:ea typeface="+mj-ea"/>
                <a:cs typeface="Arial" pitchFamily="34" charset="0"/>
              </a:rPr>
              <a:t>I Liceum Ogólnokształcące im. Juliusza Słowackiego w Częstochowie</a:t>
            </a:r>
            <a:endParaRPr kumimoji="0" lang="pl-PL" sz="1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Eras Demi ITC"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noProof="0" dirty="0" smtClean="0">
                <a:solidFill>
                  <a:srgbClr val="0070C0"/>
                </a:solidFill>
                <a:latin typeface="Arial" pitchFamily="34" charset="0"/>
                <a:ea typeface="+mj-ea"/>
                <a:cs typeface="Arial" pitchFamily="34" charset="0"/>
              </a:rPr>
              <a:t>Tornado – </a:t>
            </a:r>
            <a:r>
              <a:rPr lang="pl-PL" b="1" i="1" dirty="0" smtClean="0">
                <a:solidFill>
                  <a:srgbClr val="0070C0"/>
                </a:solidFill>
                <a:latin typeface="Arial" pitchFamily="34" charset="0"/>
                <a:ea typeface="+mj-ea"/>
                <a:cs typeface="Arial" pitchFamily="34" charset="0"/>
              </a:rPr>
              <a:t>j</a:t>
            </a:r>
            <a:r>
              <a:rPr lang="pl-PL" b="1" i="1" noProof="0" dirty="0" err="1" smtClean="0">
                <a:solidFill>
                  <a:srgbClr val="0070C0"/>
                </a:solidFill>
                <a:latin typeface="Arial" pitchFamily="34" charset="0"/>
                <a:ea typeface="+mj-ea"/>
                <a:cs typeface="Arial" pitchFamily="34" charset="0"/>
              </a:rPr>
              <a:t>ak</a:t>
            </a:r>
            <a:r>
              <a:rPr lang="pl-PL" b="1" i="1" noProof="0" dirty="0" smtClean="0">
                <a:solidFill>
                  <a:srgbClr val="0070C0"/>
                </a:solidFill>
                <a:latin typeface="Arial" pitchFamily="34" charset="0"/>
                <a:ea typeface="+mj-ea"/>
                <a:cs typeface="Arial" pitchFamily="34" charset="0"/>
              </a:rPr>
              <a:t> powstaje?</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6" name="Prostokąt 5"/>
          <p:cNvSpPr/>
          <p:nvPr/>
        </p:nvSpPr>
        <p:spPr>
          <a:xfrm>
            <a:off x="539552" y="5805264"/>
            <a:ext cx="3420888" cy="461665"/>
          </a:xfrm>
          <a:prstGeom prst="rect">
            <a:avLst/>
          </a:prstGeom>
        </p:spPr>
        <p:txBody>
          <a:bodyPr wrap="square">
            <a:spAutoFit/>
          </a:bodyPr>
          <a:lstStyle/>
          <a:p>
            <a:r>
              <a:rPr lang="pl-PL" sz="1200" i="1" dirty="0" smtClean="0">
                <a:latin typeface="Arial" pitchFamily="34" charset="0"/>
                <a:cs typeface="Arial" pitchFamily="34" charset="0"/>
              </a:rPr>
              <a:t>Występowanie tornad w Ameryce Północnej</a:t>
            </a:r>
          </a:p>
          <a:p>
            <a:r>
              <a:rPr lang="pl-PL" sz="1200" i="1" dirty="0" smtClean="0">
                <a:latin typeface="Arial" pitchFamily="34" charset="0"/>
                <a:cs typeface="Arial" pitchFamily="34" charset="0"/>
              </a:rPr>
              <a:t>Źródło: https://www.wgsr.uw.edu.pl</a:t>
            </a:r>
            <a:endParaRPr lang="pl-PL" sz="1200" i="1" dirty="0">
              <a:latin typeface="Arial" pitchFamily="34" charset="0"/>
              <a:cs typeface="Arial" pitchFamily="34" charset="0"/>
            </a:endParaRPr>
          </a:p>
        </p:txBody>
      </p:sp>
      <p:sp>
        <p:nvSpPr>
          <p:cNvPr id="7" name="Prostokąt 6"/>
          <p:cNvSpPr/>
          <p:nvPr/>
        </p:nvSpPr>
        <p:spPr>
          <a:xfrm>
            <a:off x="539552" y="1611957"/>
            <a:ext cx="3312368" cy="1384995"/>
          </a:xfrm>
          <a:prstGeom prst="rect">
            <a:avLst/>
          </a:prstGeom>
          <a:solidFill>
            <a:srgbClr val="FFC000"/>
          </a:solidFill>
        </p:spPr>
        <p:txBody>
          <a:bodyPr wrap="square">
            <a:spAutoFit/>
          </a:bodyPr>
          <a:lstStyle/>
          <a:p>
            <a:pPr indent="-342900"/>
            <a:r>
              <a:rPr lang="pl-PL" sz="1400" b="1" dirty="0" smtClean="0">
                <a:latin typeface="Arial" pitchFamily="34" charset="0"/>
                <a:cs typeface="Arial" pitchFamily="34" charset="0"/>
              </a:rPr>
              <a:t>Tornado </a:t>
            </a:r>
            <a:r>
              <a:rPr lang="pl-PL" sz="1400" dirty="0" smtClean="0">
                <a:latin typeface="Arial" pitchFamily="34" charset="0"/>
                <a:cs typeface="Arial" pitchFamily="34" charset="0"/>
              </a:rPr>
              <a:t>– nazwa pochodzi od słowa </a:t>
            </a:r>
            <a:br>
              <a:rPr lang="pl-PL" sz="1400" dirty="0" smtClean="0">
                <a:latin typeface="Arial" pitchFamily="34" charset="0"/>
                <a:cs typeface="Arial" pitchFamily="34" charset="0"/>
              </a:rPr>
            </a:br>
            <a:r>
              <a:rPr lang="pl-PL" sz="1400" dirty="0" smtClean="0">
                <a:latin typeface="Arial" pitchFamily="34" charset="0"/>
                <a:cs typeface="Arial" pitchFamily="34" charset="0"/>
              </a:rPr>
              <a:t>z języka hiszpańskiego </a:t>
            </a:r>
            <a:r>
              <a:rPr lang="pl-PL" sz="1400" i="1" dirty="0" smtClean="0">
                <a:latin typeface="Arial" pitchFamily="34" charset="0"/>
                <a:cs typeface="Arial" pitchFamily="34" charset="0"/>
              </a:rPr>
              <a:t>tornada</a:t>
            </a:r>
            <a:r>
              <a:rPr lang="pl-PL" sz="1400" dirty="0" smtClean="0">
                <a:latin typeface="Arial" pitchFamily="34" charset="0"/>
                <a:cs typeface="Arial" pitchFamily="34" charset="0"/>
              </a:rPr>
              <a:t> oznaczającego burzę. Niekiedy stosuje się amerykański termin </a:t>
            </a:r>
            <a:r>
              <a:rPr lang="pl-PL" sz="1400" i="1" dirty="0" smtClean="0">
                <a:latin typeface="Arial" pitchFamily="34" charset="0"/>
                <a:cs typeface="Arial" pitchFamily="34" charset="0"/>
              </a:rPr>
              <a:t>twister</a:t>
            </a:r>
            <a:r>
              <a:rPr lang="pl-PL" sz="1400" dirty="0" smtClean="0">
                <a:latin typeface="Arial" pitchFamily="34" charset="0"/>
                <a:cs typeface="Arial" pitchFamily="34" charset="0"/>
              </a:rPr>
              <a:t> </a:t>
            </a:r>
            <a:br>
              <a:rPr lang="pl-PL" sz="1400" dirty="0" smtClean="0">
                <a:latin typeface="Arial" pitchFamily="34" charset="0"/>
                <a:cs typeface="Arial" pitchFamily="34" charset="0"/>
              </a:rPr>
            </a:br>
            <a:r>
              <a:rPr lang="pl-PL" sz="1400" dirty="0" smtClean="0">
                <a:latin typeface="Arial" pitchFamily="34" charset="0"/>
                <a:cs typeface="Arial" pitchFamily="34" charset="0"/>
              </a:rPr>
              <a:t>ze względu na lej, który pulsuje, wiruje, opada i się podnosi.</a:t>
            </a:r>
          </a:p>
        </p:txBody>
      </p:sp>
      <p:sp>
        <p:nvSpPr>
          <p:cNvPr id="8" name="Prostokąt 7"/>
          <p:cNvSpPr/>
          <p:nvPr/>
        </p:nvSpPr>
        <p:spPr>
          <a:xfrm>
            <a:off x="4452367" y="5896322"/>
            <a:ext cx="3420888" cy="461665"/>
          </a:xfrm>
          <a:prstGeom prst="rect">
            <a:avLst/>
          </a:prstGeom>
        </p:spPr>
        <p:txBody>
          <a:bodyPr wrap="square">
            <a:spAutoFit/>
          </a:bodyPr>
          <a:lstStyle/>
          <a:p>
            <a:r>
              <a:rPr lang="pl-PL" sz="1200" i="1" dirty="0" smtClean="0">
                <a:latin typeface="Arial" pitchFamily="34" charset="0"/>
                <a:cs typeface="Arial" pitchFamily="34" charset="0"/>
              </a:rPr>
              <a:t>Jak powstaje tornado?</a:t>
            </a:r>
          </a:p>
          <a:p>
            <a:r>
              <a:rPr lang="pl-PL" sz="1200" i="1" dirty="0" smtClean="0">
                <a:latin typeface="Arial" pitchFamily="34" charset="0"/>
                <a:cs typeface="Arial" pitchFamily="34" charset="0"/>
              </a:rPr>
              <a:t>Źródło: https://www.tvnmeteo.tvn24.pl</a:t>
            </a:r>
            <a:endParaRPr lang="pl-PL" sz="1200" i="1" dirty="0">
              <a:latin typeface="Arial" pitchFamily="34" charset="0"/>
              <a:cs typeface="Arial" pitchFamily="34" charset="0"/>
            </a:endParaRPr>
          </a:p>
        </p:txBody>
      </p:sp>
      <p:pic>
        <p:nvPicPr>
          <p:cNvPr id="30722" name="Picture 2" descr="Znalezione obrazy dla zapytania: tornado występowanie"/>
          <p:cNvPicPr>
            <a:picLocks noChangeAspect="1" noChangeArrowheads="1"/>
          </p:cNvPicPr>
          <p:nvPr/>
        </p:nvPicPr>
        <p:blipFill>
          <a:blip r:embed="rId2" cstate="print"/>
          <a:srcRect/>
          <a:stretch>
            <a:fillRect/>
          </a:stretch>
        </p:blipFill>
        <p:spPr bwMode="auto">
          <a:xfrm>
            <a:off x="539552" y="3789040"/>
            <a:ext cx="3442234" cy="2098923"/>
          </a:xfrm>
          <a:prstGeom prst="rect">
            <a:avLst/>
          </a:prstGeom>
          <a:noFill/>
        </p:spPr>
      </p:pic>
      <p:pic>
        <p:nvPicPr>
          <p:cNvPr id="30724" name="Picture 4" descr="Znalezione obrazy dla zapytania: tornado występowanie"/>
          <p:cNvPicPr>
            <a:picLocks noChangeAspect="1" noChangeArrowheads="1"/>
          </p:cNvPicPr>
          <p:nvPr/>
        </p:nvPicPr>
        <p:blipFill>
          <a:blip r:embed="rId3" cstate="print"/>
          <a:srcRect t="2263" b="6067"/>
          <a:stretch>
            <a:fillRect/>
          </a:stretch>
        </p:blipFill>
        <p:spPr bwMode="auto">
          <a:xfrm>
            <a:off x="4139952" y="1124744"/>
            <a:ext cx="4609042" cy="48245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Skutki przejścia trąb powietrznych</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6" name="Prostokąt 5"/>
          <p:cNvSpPr/>
          <p:nvPr/>
        </p:nvSpPr>
        <p:spPr>
          <a:xfrm>
            <a:off x="270570" y="4720952"/>
            <a:ext cx="4589462" cy="646331"/>
          </a:xfrm>
          <a:prstGeom prst="rect">
            <a:avLst/>
          </a:prstGeom>
        </p:spPr>
        <p:txBody>
          <a:bodyPr wrap="square">
            <a:spAutoFit/>
          </a:bodyPr>
          <a:lstStyle/>
          <a:p>
            <a:r>
              <a:rPr lang="pl-PL" sz="1200" i="1" dirty="0" smtClean="0">
                <a:latin typeface="Arial" pitchFamily="34" charset="0"/>
                <a:cs typeface="Arial" pitchFamily="34" charset="0"/>
              </a:rPr>
              <a:t>Skutki przejścia trąby powietrznej w Borach Tucholskich </a:t>
            </a:r>
            <a:br>
              <a:rPr lang="pl-PL" sz="1200" i="1" dirty="0" smtClean="0">
                <a:latin typeface="Arial" pitchFamily="34" charset="0"/>
                <a:cs typeface="Arial" pitchFamily="34" charset="0"/>
              </a:rPr>
            </a:br>
            <a:r>
              <a:rPr lang="pl-PL" sz="1200" i="1" dirty="0" smtClean="0">
                <a:latin typeface="Arial" pitchFamily="34" charset="0"/>
                <a:cs typeface="Arial" pitchFamily="34" charset="0"/>
              </a:rPr>
              <a:t>w lipcu 2012 r.</a:t>
            </a:r>
          </a:p>
          <a:p>
            <a:r>
              <a:rPr lang="pl-PL" sz="1200" i="1" dirty="0" smtClean="0">
                <a:latin typeface="Arial" pitchFamily="34" charset="0"/>
                <a:cs typeface="Arial" pitchFamily="34" charset="0"/>
              </a:rPr>
              <a:t>Źródło: https://www.wykop.pl</a:t>
            </a:r>
            <a:endParaRPr lang="pl-PL" sz="1200" i="1" dirty="0">
              <a:latin typeface="Arial" pitchFamily="34" charset="0"/>
              <a:cs typeface="Arial" pitchFamily="34" charset="0"/>
            </a:endParaRPr>
          </a:p>
        </p:txBody>
      </p:sp>
      <p:sp>
        <p:nvSpPr>
          <p:cNvPr id="8" name="Prostokąt 7"/>
          <p:cNvSpPr/>
          <p:nvPr/>
        </p:nvSpPr>
        <p:spPr>
          <a:xfrm>
            <a:off x="5292080" y="3543399"/>
            <a:ext cx="3420888" cy="461665"/>
          </a:xfrm>
          <a:prstGeom prst="rect">
            <a:avLst/>
          </a:prstGeom>
        </p:spPr>
        <p:txBody>
          <a:bodyPr wrap="square">
            <a:spAutoFit/>
          </a:bodyPr>
          <a:lstStyle/>
          <a:p>
            <a:r>
              <a:rPr lang="pl-PL" sz="1200" i="1" dirty="0" smtClean="0">
                <a:latin typeface="Arial" pitchFamily="34" charset="0"/>
                <a:cs typeface="Arial" pitchFamily="34" charset="0"/>
              </a:rPr>
              <a:t>Skutki przejścia trąby powietrznej w Polsce</a:t>
            </a:r>
          </a:p>
          <a:p>
            <a:r>
              <a:rPr lang="pl-PL" sz="1200" i="1" dirty="0" smtClean="0">
                <a:latin typeface="Arial" pitchFamily="34" charset="0"/>
                <a:cs typeface="Arial" pitchFamily="34" charset="0"/>
              </a:rPr>
              <a:t>Źródło: https://www.wiadomosci.onet.pl</a:t>
            </a:r>
            <a:endParaRPr lang="pl-PL" sz="1200" i="1" dirty="0">
              <a:latin typeface="Arial" pitchFamily="34" charset="0"/>
              <a:cs typeface="Arial" pitchFamily="34" charset="0"/>
            </a:endParaRPr>
          </a:p>
        </p:txBody>
      </p:sp>
      <p:pic>
        <p:nvPicPr>
          <p:cNvPr id="31746" name="Picture 2" descr="Znalezione obrazy dla zapytania: skutki trąb powietrznych"/>
          <p:cNvPicPr>
            <a:picLocks noChangeAspect="1" noChangeArrowheads="1"/>
          </p:cNvPicPr>
          <p:nvPr/>
        </p:nvPicPr>
        <p:blipFill>
          <a:blip r:embed="rId2" cstate="print"/>
          <a:srcRect/>
          <a:stretch>
            <a:fillRect/>
          </a:stretch>
        </p:blipFill>
        <p:spPr bwMode="auto">
          <a:xfrm>
            <a:off x="323528" y="1628800"/>
            <a:ext cx="4536504" cy="3124335"/>
          </a:xfrm>
          <a:prstGeom prst="rect">
            <a:avLst/>
          </a:prstGeom>
          <a:noFill/>
        </p:spPr>
      </p:pic>
      <p:sp>
        <p:nvSpPr>
          <p:cNvPr id="31748" name="AutoShape 4" descr="Znalezione obrazy dla zapytania: skutki trąb powietrzny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750" name="AutoShape 6" descr="Znalezione obrazy dla zapytania: skutki trąb powietrzny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1752" name="Picture 8" descr="Znalezione obrazy dla zapytania: skutki trąb powietrznych"/>
          <p:cNvPicPr>
            <a:picLocks noChangeAspect="1" noChangeArrowheads="1"/>
          </p:cNvPicPr>
          <p:nvPr/>
        </p:nvPicPr>
        <p:blipFill>
          <a:blip r:embed="rId3" cstate="print"/>
          <a:srcRect/>
          <a:stretch>
            <a:fillRect/>
          </a:stretch>
        </p:blipFill>
        <p:spPr bwMode="auto">
          <a:xfrm>
            <a:off x="5322774" y="1628800"/>
            <a:ext cx="2921634" cy="1944216"/>
          </a:xfrm>
          <a:prstGeom prst="rect">
            <a:avLst/>
          </a:prstGeom>
          <a:noFill/>
        </p:spPr>
      </p:pic>
      <p:pic>
        <p:nvPicPr>
          <p:cNvPr id="31754" name="Picture 10" descr="Znalezione obrazy dla zapytania: skutki trąb powietrznych"/>
          <p:cNvPicPr>
            <a:picLocks noChangeAspect="1" noChangeArrowheads="1"/>
          </p:cNvPicPr>
          <p:nvPr/>
        </p:nvPicPr>
        <p:blipFill>
          <a:blip r:embed="rId4" cstate="print"/>
          <a:srcRect/>
          <a:stretch>
            <a:fillRect/>
          </a:stretch>
        </p:blipFill>
        <p:spPr bwMode="auto">
          <a:xfrm>
            <a:off x="5364089" y="4221088"/>
            <a:ext cx="2952327" cy="1251967"/>
          </a:xfrm>
          <a:prstGeom prst="rect">
            <a:avLst/>
          </a:prstGeom>
          <a:noFill/>
        </p:spPr>
      </p:pic>
      <p:sp>
        <p:nvSpPr>
          <p:cNvPr id="14" name="Prostokąt 13"/>
          <p:cNvSpPr/>
          <p:nvPr/>
        </p:nvSpPr>
        <p:spPr>
          <a:xfrm>
            <a:off x="5292080" y="5487615"/>
            <a:ext cx="3420888" cy="461665"/>
          </a:xfrm>
          <a:prstGeom prst="rect">
            <a:avLst/>
          </a:prstGeom>
        </p:spPr>
        <p:txBody>
          <a:bodyPr wrap="square">
            <a:spAutoFit/>
          </a:bodyPr>
          <a:lstStyle/>
          <a:p>
            <a:r>
              <a:rPr lang="pl-PL" sz="1200" i="1" dirty="0" smtClean="0">
                <a:latin typeface="Arial" pitchFamily="34" charset="0"/>
                <a:cs typeface="Arial" pitchFamily="34" charset="0"/>
              </a:rPr>
              <a:t>Skutki przejścia trąby powietrznej w Polsce</a:t>
            </a:r>
          </a:p>
          <a:p>
            <a:r>
              <a:rPr lang="pl-PL" sz="1200" i="1" dirty="0" smtClean="0">
                <a:latin typeface="Arial" pitchFamily="34" charset="0"/>
                <a:cs typeface="Arial" pitchFamily="34" charset="0"/>
              </a:rPr>
              <a:t>Źródło: https://www.planeta.pl</a:t>
            </a:r>
            <a:endParaRPr lang="pl-PL" sz="1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31748" name="AutoShape 4" descr="Znalezione obrazy dla zapytania: skutki trąb powietrzny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750" name="AutoShape 6" descr="Znalezione obrazy dla zapytania: skutki trąb powietrzny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 name="pole tekstowe 14"/>
          <p:cNvSpPr txBox="1"/>
          <p:nvPr/>
        </p:nvSpPr>
        <p:spPr>
          <a:xfrm>
            <a:off x="755576" y="1484784"/>
            <a:ext cx="7560840" cy="1169551"/>
          </a:xfrm>
          <a:prstGeom prst="rect">
            <a:avLst/>
          </a:prstGeom>
          <a:noFill/>
        </p:spPr>
        <p:txBody>
          <a:bodyPr wrap="square" rtlCol="0">
            <a:spAutoFit/>
          </a:bodyPr>
          <a:lstStyle/>
          <a:p>
            <a:pPr algn="just"/>
            <a:r>
              <a:rPr lang="pl-PL" sz="1400" b="1" dirty="0" smtClean="0">
                <a:latin typeface="Arial" pitchFamily="34" charset="0"/>
                <a:cs typeface="Arial" pitchFamily="34" charset="0"/>
              </a:rPr>
              <a:t>Szkwał </a:t>
            </a:r>
            <a:r>
              <a:rPr lang="pl-PL" sz="1400" dirty="0" smtClean="0">
                <a:latin typeface="Arial" pitchFamily="34" charset="0"/>
                <a:cs typeface="Arial" pitchFamily="34" charset="0"/>
              </a:rPr>
              <a:t>– krótkotrwały, ale gwałtowny i osiągający bardzo dużą prędkość wiatr występujący najczęściej w sąsiedztwie chmur burzowych.</a:t>
            </a:r>
          </a:p>
          <a:p>
            <a:pPr algn="just"/>
            <a:r>
              <a:rPr lang="pl-PL" sz="1400" dirty="0" smtClean="0">
                <a:latin typeface="Arial" pitchFamily="34" charset="0"/>
                <a:cs typeface="Arial" pitchFamily="34" charset="0"/>
              </a:rPr>
              <a:t>Powstaje wówczas, gdy masy powietrza, które się stykają, znacznie różnią się temperaturą. Jego odmianą jest biały szkwał, którego nie zapowiadają jednak chmury burzowe. Grzywy fal pojawiające się pomimo pogodnego nieba ostrzegają żeglarzy przed tym wiatrem.</a:t>
            </a:r>
            <a:endParaRPr lang="pl-PL" sz="1400" dirty="0">
              <a:latin typeface="Arial" pitchFamily="34" charset="0"/>
              <a:cs typeface="Arial" pitchFamily="34" charset="0"/>
            </a:endParaRPr>
          </a:p>
        </p:txBody>
      </p:sp>
      <p:pic>
        <p:nvPicPr>
          <p:cNvPr id="1026" name="Picture 2" descr="Biały szkwał - co to takiego? [wywiad]"/>
          <p:cNvPicPr>
            <a:picLocks noChangeAspect="1" noChangeArrowheads="1"/>
          </p:cNvPicPr>
          <p:nvPr/>
        </p:nvPicPr>
        <p:blipFill>
          <a:blip r:embed="rId2" cstate="print"/>
          <a:srcRect/>
          <a:stretch>
            <a:fillRect/>
          </a:stretch>
        </p:blipFill>
        <p:spPr bwMode="auto">
          <a:xfrm>
            <a:off x="869481" y="2852936"/>
            <a:ext cx="2838423" cy="2133253"/>
          </a:xfrm>
          <a:prstGeom prst="rect">
            <a:avLst/>
          </a:prstGeom>
          <a:noFill/>
        </p:spPr>
      </p:pic>
      <p:sp>
        <p:nvSpPr>
          <p:cNvPr id="11" name="Tytuł 3"/>
          <p:cNvSpPr txBox="1">
            <a:spLocks/>
          </p:cNvSpPr>
          <p:nvPr/>
        </p:nvSpPr>
        <p:spPr>
          <a:xfrm>
            <a:off x="395536" y="69269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Szkwał</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3" name="Prostokąt 12"/>
          <p:cNvSpPr/>
          <p:nvPr/>
        </p:nvSpPr>
        <p:spPr>
          <a:xfrm>
            <a:off x="827584" y="4982264"/>
            <a:ext cx="3420888" cy="461665"/>
          </a:xfrm>
          <a:prstGeom prst="rect">
            <a:avLst/>
          </a:prstGeom>
        </p:spPr>
        <p:txBody>
          <a:bodyPr wrap="square">
            <a:spAutoFit/>
          </a:bodyPr>
          <a:lstStyle/>
          <a:p>
            <a:r>
              <a:rPr lang="pl-PL" sz="1200" i="1" dirty="0" smtClean="0">
                <a:latin typeface="Arial" pitchFamily="34" charset="0"/>
                <a:cs typeface="Arial" pitchFamily="34" charset="0"/>
              </a:rPr>
              <a:t>Biały szkwał</a:t>
            </a:r>
          </a:p>
          <a:p>
            <a:r>
              <a:rPr lang="pl-PL" sz="1200" i="1" dirty="0" smtClean="0">
                <a:latin typeface="Arial" pitchFamily="34" charset="0"/>
                <a:cs typeface="Arial" pitchFamily="34" charset="0"/>
              </a:rPr>
              <a:t>Źródło: https://www.tawernaskipperow.pl</a:t>
            </a:r>
            <a:endParaRPr lang="pl-PL" sz="1200" i="1" dirty="0">
              <a:latin typeface="Arial" pitchFamily="34" charset="0"/>
              <a:cs typeface="Arial" pitchFamily="34" charset="0"/>
            </a:endParaRPr>
          </a:p>
        </p:txBody>
      </p:sp>
      <p:pic>
        <p:nvPicPr>
          <p:cNvPr id="13314" name="Picture 2" descr="Biały szkwał na Mazurach: 11 lat od tragedii, w której zginęło 12 ..."/>
          <p:cNvPicPr>
            <a:picLocks noChangeAspect="1" noChangeArrowheads="1"/>
          </p:cNvPicPr>
          <p:nvPr/>
        </p:nvPicPr>
        <p:blipFill>
          <a:blip r:embed="rId3" cstate="print"/>
          <a:srcRect/>
          <a:stretch>
            <a:fillRect/>
          </a:stretch>
        </p:blipFill>
        <p:spPr bwMode="auto">
          <a:xfrm>
            <a:off x="4355976" y="2852936"/>
            <a:ext cx="3192224" cy="2134800"/>
          </a:xfrm>
          <a:prstGeom prst="rect">
            <a:avLst/>
          </a:prstGeom>
          <a:noFill/>
        </p:spPr>
      </p:pic>
      <p:sp>
        <p:nvSpPr>
          <p:cNvPr id="14" name="Prostokąt 13"/>
          <p:cNvSpPr/>
          <p:nvPr/>
        </p:nvSpPr>
        <p:spPr>
          <a:xfrm>
            <a:off x="4292352" y="4983559"/>
            <a:ext cx="3448000" cy="461665"/>
          </a:xfrm>
          <a:prstGeom prst="rect">
            <a:avLst/>
          </a:prstGeom>
        </p:spPr>
        <p:txBody>
          <a:bodyPr wrap="square">
            <a:spAutoFit/>
          </a:bodyPr>
          <a:lstStyle/>
          <a:p>
            <a:r>
              <a:rPr lang="pl-PL" sz="1200" i="1" dirty="0" smtClean="0">
                <a:latin typeface="Arial" pitchFamily="34" charset="0"/>
                <a:cs typeface="Arial" pitchFamily="34" charset="0"/>
              </a:rPr>
              <a:t>Biały szkwał na Mazurach 21.08.2007 r.</a:t>
            </a:r>
          </a:p>
          <a:p>
            <a:r>
              <a:rPr lang="pl-PL" sz="1200" i="1" dirty="0" smtClean="0">
                <a:latin typeface="Arial" pitchFamily="34" charset="0"/>
                <a:cs typeface="Arial" pitchFamily="34" charset="0"/>
              </a:rPr>
              <a:t>Źródło: https://www.zagle.se.pl</a:t>
            </a:r>
            <a:endParaRPr lang="pl-PL" sz="1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31748" name="AutoShape 4" descr="Znalezione obrazy dla zapytania: skutki trąb powietrzny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750" name="AutoShape 6" descr="Znalezione obrazy dla zapytania: skutki trąb powietrzny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1" name="Tytuł 3"/>
          <p:cNvSpPr txBox="1">
            <a:spLocks/>
          </p:cNvSpPr>
          <p:nvPr/>
        </p:nvSpPr>
        <p:spPr>
          <a:xfrm>
            <a:off x="39553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Cyklony tropikalne</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pic>
        <p:nvPicPr>
          <p:cNvPr id="12" name="Picture 2" descr="Ilustracja"/>
          <p:cNvPicPr>
            <a:picLocks noChangeAspect="1" noChangeArrowheads="1"/>
          </p:cNvPicPr>
          <p:nvPr/>
        </p:nvPicPr>
        <p:blipFill>
          <a:blip r:embed="rId2" cstate="print"/>
          <a:srcRect t="14286" b="16667"/>
          <a:stretch>
            <a:fillRect/>
          </a:stretch>
        </p:blipFill>
        <p:spPr bwMode="auto">
          <a:xfrm>
            <a:off x="4788024" y="1556792"/>
            <a:ext cx="3600399" cy="3600400"/>
          </a:xfrm>
          <a:prstGeom prst="rect">
            <a:avLst/>
          </a:prstGeom>
          <a:noFill/>
        </p:spPr>
      </p:pic>
      <p:pic>
        <p:nvPicPr>
          <p:cNvPr id="16" name="Picture 2" descr="Gdzie się podziały cyklony? Czegoś takiego nie było od 37 lat. To ..."/>
          <p:cNvPicPr>
            <a:picLocks noChangeAspect="1" noChangeArrowheads="1"/>
          </p:cNvPicPr>
          <p:nvPr/>
        </p:nvPicPr>
        <p:blipFill>
          <a:blip r:embed="rId3" cstate="print"/>
          <a:srcRect l="21540" r="16709" b="804"/>
          <a:stretch>
            <a:fillRect/>
          </a:stretch>
        </p:blipFill>
        <p:spPr bwMode="auto">
          <a:xfrm>
            <a:off x="683568" y="1541632"/>
            <a:ext cx="3672408" cy="3615560"/>
          </a:xfrm>
          <a:prstGeom prst="rect">
            <a:avLst/>
          </a:prstGeom>
          <a:noFill/>
        </p:spPr>
      </p:pic>
      <p:sp>
        <p:nvSpPr>
          <p:cNvPr id="18" name="Prostokąt 17"/>
          <p:cNvSpPr/>
          <p:nvPr/>
        </p:nvSpPr>
        <p:spPr>
          <a:xfrm>
            <a:off x="611560" y="5282044"/>
            <a:ext cx="3672408" cy="523220"/>
          </a:xfrm>
          <a:prstGeom prst="rect">
            <a:avLst/>
          </a:prstGeom>
        </p:spPr>
        <p:txBody>
          <a:bodyPr wrap="square">
            <a:spAutoFit/>
          </a:bodyPr>
          <a:lstStyle/>
          <a:p>
            <a:pPr marL="288000" indent="-288000">
              <a:spcAft>
                <a:spcPts val="1200"/>
              </a:spcAft>
              <a:buFont typeface="Wingdings" pitchFamily="2" charset="2"/>
              <a:buChar char="§"/>
            </a:pPr>
            <a:r>
              <a:rPr lang="pl-PL" sz="1400" dirty="0" smtClean="0">
                <a:latin typeface="Arial" pitchFamily="34" charset="0"/>
                <a:cs typeface="Arial" pitchFamily="34" charset="0"/>
              </a:rPr>
              <a:t>Na półkuli północnej wiatry w cyklonie mają kierunek lewoskrętny</a:t>
            </a:r>
          </a:p>
        </p:txBody>
      </p:sp>
      <p:sp>
        <p:nvSpPr>
          <p:cNvPr id="19" name="Prostokąt 18"/>
          <p:cNvSpPr/>
          <p:nvPr/>
        </p:nvSpPr>
        <p:spPr>
          <a:xfrm>
            <a:off x="4716016" y="5282044"/>
            <a:ext cx="3672408" cy="523220"/>
          </a:xfrm>
          <a:prstGeom prst="rect">
            <a:avLst/>
          </a:prstGeom>
        </p:spPr>
        <p:txBody>
          <a:bodyPr wrap="square">
            <a:spAutoFit/>
          </a:bodyPr>
          <a:lstStyle/>
          <a:p>
            <a:pPr marL="288000" indent="-288000">
              <a:spcAft>
                <a:spcPts val="1200"/>
              </a:spcAft>
              <a:buFont typeface="Wingdings" pitchFamily="2" charset="2"/>
              <a:buChar char="§"/>
            </a:pPr>
            <a:r>
              <a:rPr lang="pl-PL" sz="1400" dirty="0" smtClean="0">
                <a:latin typeface="Arial" pitchFamily="34" charset="0"/>
                <a:cs typeface="Arial" pitchFamily="34" charset="0"/>
              </a:rPr>
              <a:t>Na półkuli południowej wiatry w cyklonie mają kierunek prawoskrętny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6" name="Prostokąt 5"/>
          <p:cNvSpPr/>
          <p:nvPr/>
        </p:nvSpPr>
        <p:spPr>
          <a:xfrm>
            <a:off x="683568" y="1052736"/>
            <a:ext cx="7632848" cy="523220"/>
          </a:xfrm>
          <a:prstGeom prst="rect">
            <a:avLst/>
          </a:prstGeom>
        </p:spPr>
        <p:txBody>
          <a:bodyPr wrap="square">
            <a:spAutoFit/>
          </a:bodyPr>
          <a:lstStyle/>
          <a:p>
            <a:r>
              <a:rPr lang="pl-PL" sz="1400" b="1" dirty="0" smtClean="0">
                <a:latin typeface="Arial" pitchFamily="34" charset="0"/>
                <a:cs typeface="Arial" pitchFamily="34" charset="0"/>
              </a:rPr>
              <a:t>Cyklon </a:t>
            </a:r>
            <a:r>
              <a:rPr lang="pl-PL" sz="1400" dirty="0" smtClean="0">
                <a:latin typeface="Arial" pitchFamily="34" charset="0"/>
                <a:cs typeface="Arial" pitchFamily="34" charset="0"/>
              </a:rPr>
              <a:t>jest</a:t>
            </a:r>
            <a:r>
              <a:rPr lang="pl-PL" sz="1400" b="1" dirty="0" smtClean="0">
                <a:latin typeface="Arial" pitchFamily="34" charset="0"/>
                <a:cs typeface="Arial" pitchFamily="34" charset="0"/>
              </a:rPr>
              <a:t> </a:t>
            </a:r>
            <a:r>
              <a:rPr lang="pl-PL" sz="1400" dirty="0" smtClean="0">
                <a:latin typeface="Arial" pitchFamily="34" charset="0"/>
                <a:cs typeface="Arial" pitchFamily="34" charset="0"/>
              </a:rPr>
              <a:t>to wirowy układ wiatrów w obrębie niżu przemieszczający się po liniach spiralnych od zewnątrz do środka.</a:t>
            </a:r>
            <a:endParaRPr lang="pl-PL" sz="1400" dirty="0">
              <a:latin typeface="Arial" pitchFamily="34" charset="0"/>
              <a:cs typeface="Arial" pitchFamily="34" charset="0"/>
            </a:endParaRPr>
          </a:p>
        </p:txBody>
      </p:sp>
      <p:pic>
        <p:nvPicPr>
          <p:cNvPr id="8194" name="Picture 2" descr="Cyklon tropikalny – Wikipedia, wolna encyklopedia"/>
          <p:cNvPicPr>
            <a:picLocks noChangeAspect="1" noChangeArrowheads="1"/>
          </p:cNvPicPr>
          <p:nvPr/>
        </p:nvPicPr>
        <p:blipFill>
          <a:blip r:embed="rId2" cstate="print"/>
          <a:srcRect/>
          <a:stretch>
            <a:fillRect/>
          </a:stretch>
        </p:blipFill>
        <p:spPr bwMode="auto">
          <a:xfrm>
            <a:off x="1907704" y="2353441"/>
            <a:ext cx="4896544" cy="3235799"/>
          </a:xfrm>
          <a:prstGeom prst="rect">
            <a:avLst/>
          </a:prstGeom>
          <a:noFill/>
        </p:spPr>
      </p:pic>
      <p:sp>
        <p:nvSpPr>
          <p:cNvPr id="8" name="Tytuł 3"/>
          <p:cNvSpPr txBox="1">
            <a:spLocks/>
          </p:cNvSpPr>
          <p:nvPr/>
        </p:nvSpPr>
        <p:spPr>
          <a:xfrm>
            <a:off x="395536" y="69269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Cyklon</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9" name="Objaśnienie prostokątne 8"/>
          <p:cNvSpPr/>
          <p:nvPr/>
        </p:nvSpPr>
        <p:spPr>
          <a:xfrm>
            <a:off x="5868144" y="1988840"/>
            <a:ext cx="3096344" cy="1872208"/>
          </a:xfrm>
          <a:prstGeom prst="wedgeRectCallout">
            <a:avLst>
              <a:gd name="adj1" fmla="val -97025"/>
              <a:gd name="adj2" fmla="val 25206"/>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200" b="1" dirty="0" smtClean="0">
                <a:solidFill>
                  <a:schemeClr val="tx1"/>
                </a:solidFill>
                <a:latin typeface="Arial" pitchFamily="34" charset="0"/>
                <a:cs typeface="Arial" pitchFamily="34" charset="0"/>
              </a:rPr>
              <a:t>Oko cyklonu </a:t>
            </a:r>
            <a:r>
              <a:rPr lang="pl-PL" sz="1200" dirty="0" smtClean="0">
                <a:solidFill>
                  <a:schemeClr val="tx1"/>
                </a:solidFill>
                <a:latin typeface="Arial" pitchFamily="34" charset="0"/>
                <a:cs typeface="Arial" pitchFamily="34" charset="0"/>
              </a:rPr>
              <a:t>– formuje się w centralnej części cyklonu tropikalnego. Średnica wynosi ok. 20-30 </a:t>
            </a:r>
            <a:r>
              <a:rPr lang="pl-PL" sz="1200" dirty="0" err="1" smtClean="0">
                <a:solidFill>
                  <a:schemeClr val="tx1"/>
                </a:solidFill>
                <a:latin typeface="Arial" pitchFamily="34" charset="0"/>
                <a:cs typeface="Arial" pitchFamily="34" charset="0"/>
              </a:rPr>
              <a:t>km</a:t>
            </a:r>
            <a:r>
              <a:rPr lang="pl-PL" sz="1200" dirty="0" smtClean="0">
                <a:solidFill>
                  <a:schemeClr val="tx1"/>
                </a:solidFill>
                <a:latin typeface="Arial" pitchFamily="34" charset="0"/>
                <a:cs typeface="Arial" pitchFamily="34" charset="0"/>
              </a:rPr>
              <a:t>. Jest to obszar najczęściej bez opadów, ze słabymi wiatrami i bezchmurnym lub prawie bezchmurnym niebem oraz bardzo wzburzonym morzem. Brak chmur w oku cyklonu jest efektem silnych zstępujących ruchów powietrza w jego środkowej części</a:t>
            </a:r>
            <a:endParaRPr lang="pl-PL" sz="1200" dirty="0">
              <a:solidFill>
                <a:schemeClr val="tx1"/>
              </a:solidFill>
            </a:endParaRPr>
          </a:p>
        </p:txBody>
      </p:sp>
      <p:sp>
        <p:nvSpPr>
          <p:cNvPr id="10" name="Objaśnienie prostokątne 9"/>
          <p:cNvSpPr/>
          <p:nvPr/>
        </p:nvSpPr>
        <p:spPr>
          <a:xfrm>
            <a:off x="395536" y="4437112"/>
            <a:ext cx="3312368" cy="1512168"/>
          </a:xfrm>
          <a:prstGeom prst="wedgeRectCallout">
            <a:avLst>
              <a:gd name="adj1" fmla="val 60803"/>
              <a:gd name="adj2" fmla="val -90475"/>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200" dirty="0" smtClean="0">
                <a:solidFill>
                  <a:schemeClr val="tx1"/>
                </a:solidFill>
                <a:latin typeface="Arial" pitchFamily="34" charset="0"/>
                <a:cs typeface="Arial" pitchFamily="34" charset="0"/>
              </a:rPr>
              <a:t>Wokół oka tworzy się </a:t>
            </a:r>
            <a:r>
              <a:rPr lang="pl-PL" sz="1200" b="1" dirty="0" smtClean="0">
                <a:solidFill>
                  <a:schemeClr val="tx1"/>
                </a:solidFill>
                <a:latin typeface="Arial" pitchFamily="34" charset="0"/>
                <a:cs typeface="Arial" pitchFamily="34" charset="0"/>
              </a:rPr>
              <a:t>wirowy układ wiatrów </a:t>
            </a:r>
            <a:r>
              <a:rPr lang="pl-PL" sz="1200" dirty="0" smtClean="0">
                <a:solidFill>
                  <a:schemeClr val="tx1"/>
                </a:solidFill>
                <a:latin typeface="Arial" pitchFamily="34" charset="0"/>
                <a:cs typeface="Arial" pitchFamily="34" charset="0"/>
              </a:rPr>
              <a:t>identyczny jak w klasycznym niżu, a więc na półkuli północnej wiatry w cyklonie mają kierunek lewoskrętny, a na południowej prawoskrętny. Jak w każdym niżu, im bliżej centrum cyklonu, tym siła wiatru jest większa</a:t>
            </a:r>
            <a:endParaRPr lang="pl-PL" sz="1200" dirty="0">
              <a:solidFill>
                <a:schemeClr val="tx1"/>
              </a:solidFill>
            </a:endParaRPr>
          </a:p>
        </p:txBody>
      </p:sp>
      <p:sp>
        <p:nvSpPr>
          <p:cNvPr id="11" name="Tytuł 3"/>
          <p:cNvSpPr txBox="1">
            <a:spLocks/>
          </p:cNvSpPr>
          <p:nvPr/>
        </p:nvSpPr>
        <p:spPr>
          <a:xfrm>
            <a:off x="395536" y="1930822"/>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1600" b="1" i="1" noProof="0" dirty="0" smtClean="0">
                <a:latin typeface="Arial" pitchFamily="34" charset="0"/>
                <a:ea typeface="+mj-ea"/>
                <a:cs typeface="Arial" pitchFamily="34" charset="0"/>
              </a:rPr>
              <a:t>Struktura cyklonu</a:t>
            </a:r>
            <a:endParaRPr kumimoji="0" lang="pl-PL" sz="1600" b="1" i="1" u="none" strike="noStrike" kern="1200" cap="none" spc="0" normalizeH="0" baseline="0" noProof="0" dirty="0">
              <a:ln>
                <a:noFill/>
              </a:ln>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9" name="Prostokąt 8"/>
          <p:cNvSpPr/>
          <p:nvPr/>
        </p:nvSpPr>
        <p:spPr>
          <a:xfrm>
            <a:off x="395536" y="1196752"/>
            <a:ext cx="8460432" cy="5201424"/>
          </a:xfrm>
          <a:prstGeom prst="rect">
            <a:avLst/>
          </a:prstGeom>
        </p:spPr>
        <p:txBody>
          <a:bodyPr wrap="square">
            <a:spAutoFit/>
          </a:bodyPr>
          <a:lstStyle/>
          <a:p>
            <a:pPr marL="288000" indent="-288000" algn="just">
              <a:buFont typeface="Wingdings" pitchFamily="2" charset="2"/>
              <a:buChar char="§"/>
            </a:pPr>
            <a:r>
              <a:rPr lang="pl-PL" sz="1400" dirty="0" smtClean="0">
                <a:latin typeface="Arial" pitchFamily="34" charset="0"/>
                <a:cs typeface="Arial" pitchFamily="34" charset="0"/>
              </a:rPr>
              <a:t>Każdy cyklon zwrotnikowy ma swój początek w niewielkiej </a:t>
            </a:r>
            <a:r>
              <a:rPr lang="pl-PL" sz="1400" b="1" dirty="0" smtClean="0">
                <a:latin typeface="Arial" pitchFamily="34" charset="0"/>
                <a:cs typeface="Arial" pitchFamily="34" charset="0"/>
              </a:rPr>
              <a:t>depresji zwrotnikowej</a:t>
            </a:r>
            <a:r>
              <a:rPr lang="pl-PL" sz="1400" dirty="0" smtClean="0">
                <a:latin typeface="Arial" pitchFamily="34" charset="0"/>
                <a:cs typeface="Arial" pitchFamily="34" charset="0"/>
              </a:rPr>
              <a:t> – układzie niskiego ciśnienia, który pojawia się i rozwija nad dobrze ogrzanymi przez promieniowanie słoneczne obszarami morskimi strefy międzyzwrotnikowej. Do powstania depresji zwrotnikowej wystarczy kilka dobrze rozwiniętych chmur burzowych, które zasysają ciepłe i wilgotne powietrze znad powierzchni oceanu.</a:t>
            </a:r>
          </a:p>
          <a:p>
            <a:pPr marL="288000" indent="-288000" algn="just">
              <a:buFont typeface="Wingdings" pitchFamily="2" charset="2"/>
              <a:buChar char="§"/>
            </a:pPr>
            <a:endParaRPr lang="pl-PL" sz="800" dirty="0" smtClean="0">
              <a:latin typeface="Arial" pitchFamily="34" charset="0"/>
              <a:cs typeface="Arial" pitchFamily="34" charset="0"/>
            </a:endParaRPr>
          </a:p>
          <a:p>
            <a:pPr marL="288000" indent="-288000" algn="just">
              <a:buFont typeface="Wingdings" pitchFamily="2" charset="2"/>
              <a:buChar char="§"/>
            </a:pPr>
            <a:r>
              <a:rPr lang="pl-PL" sz="1400" dirty="0" smtClean="0">
                <a:latin typeface="Arial" pitchFamily="34" charset="0"/>
                <a:cs typeface="Arial" pitchFamily="34" charset="0"/>
              </a:rPr>
              <a:t>Ogrzane masy wód stanowią „paliwo” każdego cyklonu zwrotnikowego. Energia cieplna zawarta </a:t>
            </a:r>
            <a:br>
              <a:rPr lang="pl-PL" sz="1400" dirty="0" smtClean="0">
                <a:latin typeface="Arial" pitchFamily="34" charset="0"/>
                <a:cs typeface="Arial" pitchFamily="34" charset="0"/>
              </a:rPr>
            </a:br>
            <a:r>
              <a:rPr lang="pl-PL" sz="1400" dirty="0" smtClean="0">
                <a:latin typeface="Arial" pitchFamily="34" charset="0"/>
                <a:cs typeface="Arial" pitchFamily="34" charset="0"/>
              </a:rPr>
              <a:t>w wodzie podsyca proces pogłębiania się układu niżowego. To powoduje, że </a:t>
            </a:r>
            <a:r>
              <a:rPr lang="pl-PL" sz="1400" b="1" dirty="0" smtClean="0">
                <a:latin typeface="Arial" pitchFamily="34" charset="0"/>
                <a:cs typeface="Arial" pitchFamily="34" charset="0"/>
              </a:rPr>
              <a:t>cyklony zwrotnikowe powstają wyłącznie nad dostatecznie ogrzanymi masami wód</a:t>
            </a:r>
            <a:r>
              <a:rPr lang="pl-PL" sz="1400" dirty="0" smtClean="0">
                <a:latin typeface="Arial" pitchFamily="34" charset="0"/>
                <a:cs typeface="Arial" pitchFamily="34" charset="0"/>
              </a:rPr>
              <a:t> </a:t>
            </a:r>
            <a:r>
              <a:rPr lang="pl-PL" sz="1400" b="1" dirty="0" smtClean="0">
                <a:latin typeface="Arial" pitchFamily="34" charset="0"/>
                <a:cs typeface="Arial" pitchFamily="34" charset="0"/>
              </a:rPr>
              <a:t>powierzchniowych</a:t>
            </a:r>
            <a:r>
              <a:rPr lang="pl-PL" sz="1400" dirty="0" smtClean="0">
                <a:latin typeface="Arial" pitchFamily="34" charset="0"/>
                <a:cs typeface="Arial" pitchFamily="34" charset="0"/>
              </a:rPr>
              <a:t> (ich temperatura musi wynosić minimum 26-27ºC). Ogranicza to zasięg cyklonów wyłącznie do ciepłych miesięcy danej półkuli i obszarów międzyzwrotnikowych, dostatecznie nagrzanych by podtrzymać proces.</a:t>
            </a:r>
          </a:p>
          <a:p>
            <a:pPr marL="288000" indent="-288000" algn="just">
              <a:buFont typeface="Wingdings" pitchFamily="2" charset="2"/>
              <a:buChar char="§"/>
            </a:pPr>
            <a:endParaRPr lang="pl-PL" sz="800" dirty="0" smtClean="0">
              <a:latin typeface="Arial" pitchFamily="34" charset="0"/>
              <a:cs typeface="Arial" pitchFamily="34" charset="0"/>
            </a:endParaRPr>
          </a:p>
          <a:p>
            <a:pPr marL="288000" indent="-288000" algn="just">
              <a:buFont typeface="Wingdings" pitchFamily="2" charset="2"/>
              <a:buChar char="§"/>
            </a:pPr>
            <a:r>
              <a:rPr lang="pl-PL" sz="1400" b="1" dirty="0" smtClean="0">
                <a:latin typeface="Arial" pitchFamily="34" charset="0"/>
                <a:cs typeface="Arial" pitchFamily="34" charset="0"/>
              </a:rPr>
              <a:t>Cyklony nie powstają nigdy na równiku </a:t>
            </a:r>
            <a:r>
              <a:rPr lang="pl-PL" sz="1400" dirty="0" smtClean="0">
                <a:latin typeface="Arial" pitchFamily="34" charset="0"/>
                <a:cs typeface="Arial" pitchFamily="34" charset="0"/>
              </a:rPr>
              <a:t>– siła Coriolisa wprawiająca układ niżowy w ruch spiralny umożliwiający zasysanie energii cieplnej z morza, ma bowiem na równiku wartość 0!</a:t>
            </a:r>
          </a:p>
          <a:p>
            <a:pPr marL="288000" indent="-288000" algn="just">
              <a:buFont typeface="Wingdings" pitchFamily="2" charset="2"/>
              <a:buChar char="§"/>
            </a:pPr>
            <a:endParaRPr lang="pl-PL" sz="800" dirty="0" smtClean="0">
              <a:latin typeface="Arial" pitchFamily="34" charset="0"/>
              <a:cs typeface="Arial" pitchFamily="34" charset="0"/>
            </a:endParaRPr>
          </a:p>
          <a:p>
            <a:pPr marL="288000" indent="-288000" algn="just">
              <a:buFont typeface="Wingdings" pitchFamily="2" charset="2"/>
              <a:buChar char="§"/>
            </a:pPr>
            <a:r>
              <a:rPr lang="pl-PL" sz="1400" dirty="0" smtClean="0">
                <a:latin typeface="Arial" pitchFamily="34" charset="0"/>
                <a:cs typeface="Arial" pitchFamily="34" charset="0"/>
              </a:rPr>
              <a:t>Pas występowania zagrożenia cyklonami zwrotnikowymi zamyka się w przedziale ok. 30°N i 25°S.</a:t>
            </a:r>
            <a:r>
              <a:rPr lang="pl-PL" sz="1400" b="1" dirty="0" smtClean="0">
                <a:latin typeface="Arial" pitchFamily="34" charset="0"/>
                <a:cs typeface="Arial" pitchFamily="34" charset="0"/>
              </a:rPr>
              <a:t> </a:t>
            </a:r>
            <a:r>
              <a:rPr lang="pl-PL" sz="1400" dirty="0" smtClean="0">
                <a:latin typeface="Arial" pitchFamily="34" charset="0"/>
                <a:cs typeface="Arial" pitchFamily="34" charset="0"/>
              </a:rPr>
              <a:t>Są to jednak liczby przybliżone - zachowania cyklonów zwrotnikowych, a szczególnie trasy ich przemieszczania się, nie są w 100% przewidywalne. Przykładem tego może być pojawienie się </a:t>
            </a:r>
            <a:br>
              <a:rPr lang="pl-PL" sz="1400" dirty="0" smtClean="0">
                <a:latin typeface="Arial" pitchFamily="34" charset="0"/>
                <a:cs typeface="Arial" pitchFamily="34" charset="0"/>
              </a:rPr>
            </a:br>
            <a:r>
              <a:rPr lang="pl-PL" sz="1400" dirty="0" smtClean="0">
                <a:latin typeface="Arial" pitchFamily="34" charset="0"/>
                <a:cs typeface="Arial" pitchFamily="34" charset="0"/>
              </a:rPr>
              <a:t>w marcu 2004 roku huraganu u wybrzeży Brazylii, na południowym Oceanie Atlantyckim, a więc obszarze który uważany był za wolny od zagrożenia huraganami!</a:t>
            </a:r>
          </a:p>
          <a:p>
            <a:pPr marL="288000" indent="-288000" algn="just">
              <a:buFont typeface="Wingdings" pitchFamily="2" charset="2"/>
              <a:buChar char="§"/>
            </a:pPr>
            <a:endParaRPr lang="pl-PL" sz="800" dirty="0" smtClean="0">
              <a:latin typeface="Arial" pitchFamily="34" charset="0"/>
              <a:cs typeface="Arial" pitchFamily="34" charset="0"/>
            </a:endParaRPr>
          </a:p>
          <a:p>
            <a:pPr marL="288000" indent="-288000" algn="just">
              <a:buFont typeface="Wingdings" pitchFamily="2" charset="2"/>
              <a:buChar char="§"/>
            </a:pPr>
            <a:r>
              <a:rPr lang="pl-PL" sz="1400" dirty="0" smtClean="0">
                <a:latin typeface="Arial" pitchFamily="34" charset="0"/>
                <a:cs typeface="Arial" pitchFamily="34" charset="0"/>
              </a:rPr>
              <a:t>Jeżeli wspomniane warunki rozwoju niżu są sprzyjające, depresja zwrotnikowa już po ok. 24h może przekształcić się w </a:t>
            </a:r>
            <a:r>
              <a:rPr lang="pl-PL" sz="1400" b="1" dirty="0" smtClean="0">
                <a:latin typeface="Arial" pitchFamily="34" charset="0"/>
                <a:cs typeface="Arial" pitchFamily="34" charset="0"/>
              </a:rPr>
              <a:t>sztorm tropikalny</a:t>
            </a:r>
            <a:r>
              <a:rPr lang="pl-PL" sz="1400" dirty="0" smtClean="0">
                <a:latin typeface="Arial" pitchFamily="34" charset="0"/>
                <a:cs typeface="Arial" pitchFamily="34" charset="0"/>
              </a:rPr>
              <a:t>. W przypadku dalszego pogłębiania się depresji w ramach układu, po kolejnych 24h mamy już do czynienia z w pełni wykształconym cyklonem tropikalnym.</a:t>
            </a:r>
            <a:endParaRPr lang="pl-PL" sz="1400" dirty="0">
              <a:latin typeface="Arial" pitchFamily="34" charset="0"/>
              <a:cs typeface="Arial" pitchFamily="34" charset="0"/>
            </a:endParaRPr>
          </a:p>
        </p:txBody>
      </p:sp>
      <p:sp>
        <p:nvSpPr>
          <p:cNvPr id="5" name="Tytuł 3"/>
          <p:cNvSpPr txBox="1">
            <a:spLocks/>
          </p:cNvSpPr>
          <p:nvPr/>
        </p:nvSpPr>
        <p:spPr>
          <a:xfrm>
            <a:off x="395536" y="69269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Cyklon</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3" name="Symbol zastępczy zawartości 2"/>
          <p:cNvSpPr>
            <a:spLocks noGrp="1"/>
          </p:cNvSpPr>
          <p:nvPr>
            <p:ph idx="1"/>
          </p:nvPr>
        </p:nvSpPr>
        <p:spPr>
          <a:xfrm>
            <a:off x="457200" y="836712"/>
            <a:ext cx="8229600" cy="4525963"/>
          </a:xfrm>
        </p:spPr>
        <p:txBody>
          <a:bodyPr>
            <a:noAutofit/>
          </a:bodyPr>
          <a:lstStyle/>
          <a:p>
            <a:pPr>
              <a:buNone/>
            </a:pPr>
            <a:endParaRPr lang="pl-PL" sz="1400" dirty="0" smtClean="0">
              <a:latin typeface="Arial" pitchFamily="34" charset="0"/>
              <a:cs typeface="Arial" pitchFamily="34" charset="0"/>
            </a:endParaRPr>
          </a:p>
          <a:p>
            <a:pPr>
              <a:buNone/>
            </a:pPr>
            <a:endParaRPr lang="pl-PL" sz="1400"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0" name="Prostokąt 9"/>
          <p:cNvSpPr/>
          <p:nvPr/>
        </p:nvSpPr>
        <p:spPr>
          <a:xfrm>
            <a:off x="539552" y="1350779"/>
            <a:ext cx="7992888" cy="5209118"/>
          </a:xfrm>
          <a:prstGeom prst="rect">
            <a:avLst/>
          </a:prstGeom>
        </p:spPr>
        <p:txBody>
          <a:bodyPr wrap="square">
            <a:spAutoFit/>
          </a:bodyPr>
          <a:lstStyle/>
          <a:p>
            <a:pPr marL="288000" indent="-288000">
              <a:buFont typeface="Wingdings" pitchFamily="2" charset="2"/>
              <a:buChar char="§"/>
            </a:pPr>
            <a:r>
              <a:rPr lang="pl-PL" sz="1400" b="1" dirty="0" smtClean="0">
                <a:latin typeface="Arial" pitchFamily="34" charset="0"/>
                <a:cs typeface="Arial" pitchFamily="34" charset="0"/>
              </a:rPr>
              <a:t>OCEAN ATLANTYCKI PÓŁNOCNY:</a:t>
            </a:r>
            <a:endParaRPr lang="pl-PL" sz="1400" dirty="0" smtClean="0">
              <a:latin typeface="Arial" pitchFamily="34" charset="0"/>
              <a:cs typeface="Arial" pitchFamily="34" charset="0"/>
            </a:endParaRPr>
          </a:p>
          <a:p>
            <a:pPr marL="288000"/>
            <a:r>
              <a:rPr lang="pl-PL" sz="1400" dirty="0" smtClean="0">
                <a:latin typeface="Arial" pitchFamily="34" charset="0"/>
                <a:cs typeface="Arial" pitchFamily="34" charset="0"/>
              </a:rPr>
              <a:t>Nazwa lokalna: 		</a:t>
            </a:r>
            <a:r>
              <a:rPr lang="pl-PL" sz="1400" i="1" dirty="0" smtClean="0">
                <a:latin typeface="Arial" pitchFamily="34" charset="0"/>
                <a:cs typeface="Arial" pitchFamily="34" charset="0"/>
              </a:rPr>
              <a:t>HURAGAN</a:t>
            </a:r>
            <a:endParaRPr lang="pl-PL" sz="1400" dirty="0" smtClean="0">
              <a:latin typeface="Arial" pitchFamily="34" charset="0"/>
              <a:cs typeface="Arial" pitchFamily="34" charset="0"/>
            </a:endParaRPr>
          </a:p>
          <a:p>
            <a:pPr marL="288000"/>
            <a:r>
              <a:rPr lang="pl-PL" sz="1400" dirty="0" smtClean="0">
                <a:latin typeface="Arial" pitchFamily="34" charset="0"/>
                <a:cs typeface="Arial" pitchFamily="34" charset="0"/>
              </a:rPr>
              <a:t>Obszar występowania:	na zachód od Wysp Zielonego Przylądka, Morze Karaibskie, 			Zatoka Meksykańska, Floryda, Bermudy.</a:t>
            </a:r>
          </a:p>
          <a:p>
            <a:pPr marL="288000"/>
            <a:r>
              <a:rPr lang="pl-PL" sz="1400" dirty="0" smtClean="0">
                <a:latin typeface="Arial" pitchFamily="34" charset="0"/>
                <a:cs typeface="Arial" pitchFamily="34" charset="0"/>
              </a:rPr>
              <a:t>Potencjalne zagrożenie:	od maja do listopada; największe w miesiącach sierpień-				październik.</a:t>
            </a:r>
          </a:p>
          <a:p>
            <a:pPr marL="288000"/>
            <a:endParaRPr lang="pl-PL" sz="1400" dirty="0" smtClean="0">
              <a:latin typeface="Arial" pitchFamily="34" charset="0"/>
              <a:cs typeface="Arial" pitchFamily="34" charset="0"/>
            </a:endParaRPr>
          </a:p>
          <a:p>
            <a:pPr marL="288000" indent="-288000">
              <a:buFont typeface="Wingdings" pitchFamily="2" charset="2"/>
              <a:buChar char="§"/>
            </a:pPr>
            <a:r>
              <a:rPr lang="pl-PL" sz="1400" b="1" dirty="0" smtClean="0">
                <a:latin typeface="Arial" pitchFamily="34" charset="0"/>
                <a:cs typeface="Arial" pitchFamily="34" charset="0"/>
              </a:rPr>
              <a:t>OCEAN ATLANTYCKI POŁUDNIOWY:</a:t>
            </a:r>
            <a:endParaRPr lang="pl-PL" sz="1400" dirty="0" smtClean="0">
              <a:latin typeface="Arial" pitchFamily="34" charset="0"/>
              <a:cs typeface="Arial" pitchFamily="34" charset="0"/>
            </a:endParaRPr>
          </a:p>
          <a:p>
            <a:pPr marL="288000"/>
            <a:r>
              <a:rPr lang="pl-PL" sz="1400" dirty="0" smtClean="0">
                <a:latin typeface="Arial" pitchFamily="34" charset="0"/>
                <a:cs typeface="Arial" pitchFamily="34" charset="0"/>
              </a:rPr>
              <a:t>Teoretycznie obszar wolny od zagrożenia huraganami</a:t>
            </a:r>
            <a:r>
              <a:rPr lang="pl-PL" sz="1050" dirty="0" smtClean="0">
                <a:latin typeface="Arial" pitchFamily="34" charset="0"/>
                <a:cs typeface="Arial" pitchFamily="34" charset="0"/>
              </a:rPr>
              <a:t>.</a:t>
            </a:r>
          </a:p>
          <a:p>
            <a:pPr marL="288000"/>
            <a:endParaRPr lang="pl-PL" sz="1050" dirty="0" smtClean="0">
              <a:latin typeface="Arial" pitchFamily="34" charset="0"/>
              <a:cs typeface="Arial" pitchFamily="34" charset="0"/>
            </a:endParaRPr>
          </a:p>
          <a:p>
            <a:pPr marL="288000" indent="-288000">
              <a:buFont typeface="Wingdings" pitchFamily="2" charset="2"/>
              <a:buChar char="§"/>
            </a:pPr>
            <a:r>
              <a:rPr lang="pl-PL" sz="1400" b="1" dirty="0" smtClean="0">
                <a:latin typeface="Arial" pitchFamily="34" charset="0"/>
                <a:cs typeface="Arial" pitchFamily="34" charset="0"/>
              </a:rPr>
              <a:t>OCEAN SPOKOJNY PÓŁNOCNY, część wschodnia:</a:t>
            </a:r>
            <a:br>
              <a:rPr lang="pl-PL" sz="1400" b="1" dirty="0" smtClean="0">
                <a:latin typeface="Arial" pitchFamily="34" charset="0"/>
                <a:cs typeface="Arial" pitchFamily="34" charset="0"/>
              </a:rPr>
            </a:br>
            <a:r>
              <a:rPr lang="pl-PL" sz="1400" dirty="0" smtClean="0">
                <a:latin typeface="Arial" pitchFamily="34" charset="0"/>
                <a:cs typeface="Arial" pitchFamily="34" charset="0"/>
              </a:rPr>
              <a:t>Nazwa lokalna: 		HURAGAN</a:t>
            </a:r>
          </a:p>
          <a:p>
            <a:pPr marL="288000"/>
            <a:r>
              <a:rPr lang="pl-PL" sz="1400" dirty="0" smtClean="0">
                <a:latin typeface="Arial" pitchFamily="34" charset="0"/>
                <a:cs typeface="Arial" pitchFamily="34" charset="0"/>
              </a:rPr>
              <a:t>Obszar występowania: 	Ameryka Środkowa, wybrzeże Meksyku, obszary na wschód </a:t>
            </a:r>
            <a:br>
              <a:rPr lang="pl-PL" sz="1400" dirty="0" smtClean="0">
                <a:latin typeface="Arial" pitchFamily="34" charset="0"/>
                <a:cs typeface="Arial" pitchFamily="34" charset="0"/>
              </a:rPr>
            </a:br>
            <a:r>
              <a:rPr lang="pl-PL" sz="1400" dirty="0" smtClean="0">
                <a:latin typeface="Arial" pitchFamily="34" charset="0"/>
                <a:cs typeface="Arial" pitchFamily="34" charset="0"/>
              </a:rPr>
              <a:t>			od Hawajów.</a:t>
            </a:r>
          </a:p>
          <a:p>
            <a:pPr marL="288000"/>
            <a:r>
              <a:rPr lang="pl-PL" sz="1400" dirty="0" smtClean="0">
                <a:latin typeface="Arial" pitchFamily="34" charset="0"/>
                <a:cs typeface="Arial" pitchFamily="34" charset="0"/>
              </a:rPr>
              <a:t>Potencjalne zagrożenie:	od czerwca do października; największe w miesiącach sierpień-			wrzesień.</a:t>
            </a:r>
          </a:p>
          <a:p>
            <a:pPr marL="288000" indent="-288000">
              <a:buFont typeface="Wingdings" pitchFamily="2" charset="2"/>
              <a:buChar char="§"/>
            </a:pPr>
            <a:endParaRPr lang="pl-PL" sz="1400" b="1" dirty="0" smtClean="0">
              <a:latin typeface="Arial" pitchFamily="34" charset="0"/>
              <a:cs typeface="Arial" pitchFamily="34" charset="0"/>
            </a:endParaRPr>
          </a:p>
          <a:p>
            <a:pPr marL="288000" indent="-288000">
              <a:buFont typeface="Wingdings" pitchFamily="2" charset="2"/>
              <a:buChar char="§"/>
            </a:pPr>
            <a:r>
              <a:rPr lang="pl-PL" sz="1400" b="1" dirty="0" smtClean="0">
                <a:latin typeface="Arial" pitchFamily="34" charset="0"/>
                <a:cs typeface="Arial" pitchFamily="34" charset="0"/>
              </a:rPr>
              <a:t>OCEAN SPOKOJNY PÓŁNOCNY, część zachodnia:</a:t>
            </a:r>
          </a:p>
          <a:p>
            <a:pPr marL="288000"/>
            <a:r>
              <a:rPr lang="pl-PL" sz="1400" dirty="0" smtClean="0">
                <a:latin typeface="Arial" pitchFamily="34" charset="0"/>
                <a:cs typeface="Arial" pitchFamily="34" charset="0"/>
              </a:rPr>
              <a:t>Nazwa lokalna:		</a:t>
            </a:r>
            <a:r>
              <a:rPr lang="pl-PL" sz="1400" i="1" dirty="0" smtClean="0">
                <a:latin typeface="Arial" pitchFamily="34" charset="0"/>
                <a:cs typeface="Arial" pitchFamily="34" charset="0"/>
              </a:rPr>
              <a:t>TAJFUN</a:t>
            </a:r>
            <a:endParaRPr lang="pl-PL" sz="1400" dirty="0" smtClean="0">
              <a:latin typeface="Arial" pitchFamily="34" charset="0"/>
              <a:cs typeface="Arial" pitchFamily="34" charset="0"/>
            </a:endParaRPr>
          </a:p>
          <a:p>
            <a:pPr marL="288000"/>
            <a:r>
              <a:rPr lang="pl-PL" sz="1400" dirty="0" smtClean="0">
                <a:latin typeface="Arial" pitchFamily="34" charset="0"/>
                <a:cs typeface="Arial" pitchFamily="34" charset="0"/>
              </a:rPr>
              <a:t>Obszar występowania:	Archipelag </a:t>
            </a:r>
            <a:r>
              <a:rPr lang="pl-PL" sz="1400" dirty="0" err="1" smtClean="0">
                <a:latin typeface="Arial" pitchFamily="34" charset="0"/>
                <a:cs typeface="Arial" pitchFamily="34" charset="0"/>
              </a:rPr>
              <a:t>Marshala</a:t>
            </a:r>
            <a:r>
              <a:rPr lang="pl-PL" sz="1400" dirty="0" smtClean="0">
                <a:latin typeface="Arial" pitchFamily="34" charset="0"/>
                <a:cs typeface="Arial" pitchFamily="34" charset="0"/>
              </a:rPr>
              <a:t>, Archipelag Marianów, Morze Filipińskie, 			Morze Chińskie (część południowa), wybrzeża Korei, Chin </a:t>
            </a:r>
          </a:p>
          <a:p>
            <a:pPr marL="288000"/>
            <a:r>
              <a:rPr lang="pl-PL" sz="1400" dirty="0" smtClean="0">
                <a:latin typeface="Arial" pitchFamily="34" charset="0"/>
                <a:cs typeface="Arial" pitchFamily="34" charset="0"/>
              </a:rPr>
              <a:t>			i Japonii.</a:t>
            </a:r>
          </a:p>
          <a:p>
            <a:pPr marL="288000"/>
            <a:r>
              <a:rPr lang="pl-PL" sz="1400" dirty="0" smtClean="0">
                <a:latin typeface="Arial" pitchFamily="34" charset="0"/>
                <a:cs typeface="Arial" pitchFamily="34" charset="0"/>
              </a:rPr>
              <a:t>Potencjalne zagrożenie:	od czerwca do grudnia; największe w miesiącach lipiec-				październik.</a:t>
            </a:r>
          </a:p>
        </p:txBody>
      </p:sp>
      <p:sp>
        <p:nvSpPr>
          <p:cNvPr id="6" name="Tytuł 3"/>
          <p:cNvSpPr txBox="1">
            <a:spLocks/>
          </p:cNvSpPr>
          <p:nvPr/>
        </p:nvSpPr>
        <p:spPr>
          <a:xfrm>
            <a:off x="395536" y="69269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noProof="0" dirty="0" smtClean="0">
                <a:solidFill>
                  <a:srgbClr val="0070C0"/>
                </a:solidFill>
                <a:latin typeface="Arial" pitchFamily="34" charset="0"/>
                <a:ea typeface="+mj-ea"/>
                <a:cs typeface="Arial" pitchFamily="34" charset="0"/>
              </a:rPr>
              <a:t>Nazwy cyklonów występujących w różnych regionach świata</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0" name="Prostokąt 9"/>
          <p:cNvSpPr/>
          <p:nvPr/>
        </p:nvSpPr>
        <p:spPr>
          <a:xfrm>
            <a:off x="683568" y="1340768"/>
            <a:ext cx="7632848" cy="4616648"/>
          </a:xfrm>
          <a:prstGeom prst="rect">
            <a:avLst/>
          </a:prstGeom>
        </p:spPr>
        <p:txBody>
          <a:bodyPr wrap="square">
            <a:spAutoFit/>
          </a:bodyPr>
          <a:lstStyle/>
          <a:p>
            <a:pPr marL="288000" indent="-288000">
              <a:buFont typeface="Wingdings" pitchFamily="2" charset="2"/>
              <a:buChar char="§"/>
            </a:pPr>
            <a:r>
              <a:rPr lang="pl-PL" sz="1400" b="1" dirty="0" smtClean="0">
                <a:latin typeface="Arial" pitchFamily="34" charset="0"/>
                <a:cs typeface="Arial" pitchFamily="34" charset="0"/>
              </a:rPr>
              <a:t>OCEAN SPOKOJNY POŁUDNIOWY:</a:t>
            </a:r>
          </a:p>
          <a:p>
            <a:pPr marL="288000"/>
            <a:r>
              <a:rPr lang="pl-PL" sz="1400" dirty="0" smtClean="0">
                <a:latin typeface="Arial" pitchFamily="34" charset="0"/>
                <a:cs typeface="Arial" pitchFamily="34" charset="0"/>
              </a:rPr>
              <a:t>Nazwa lokalna: 		</a:t>
            </a:r>
            <a:r>
              <a:rPr lang="pl-PL" sz="1400" i="1" dirty="0" smtClean="0">
                <a:latin typeface="Arial" pitchFamily="34" charset="0"/>
                <a:cs typeface="Arial" pitchFamily="34" charset="0"/>
              </a:rPr>
              <a:t>HURAGAN, WILLY- WILLY</a:t>
            </a:r>
            <a:endParaRPr lang="pl-PL" sz="1400" dirty="0" smtClean="0">
              <a:latin typeface="Arial" pitchFamily="34" charset="0"/>
              <a:cs typeface="Arial" pitchFamily="34" charset="0"/>
            </a:endParaRPr>
          </a:p>
          <a:p>
            <a:pPr marL="288000"/>
            <a:r>
              <a:rPr lang="pl-PL" sz="1400" dirty="0" smtClean="0">
                <a:latin typeface="Arial" pitchFamily="34" charset="0"/>
                <a:cs typeface="Arial" pitchFamily="34" charset="0"/>
              </a:rPr>
              <a:t>Obszar występowania:	na wschód od Archipelagu Wysp Towarzystwa, Samoa, 				Fidżi, okolice Nowej Zelandii, wschodnie wybrzeże Australii.</a:t>
            </a:r>
            <a:r>
              <a:rPr lang="pl-PL" sz="1400" i="1" dirty="0" smtClean="0">
                <a:latin typeface="Arial" pitchFamily="34" charset="0"/>
                <a:cs typeface="Arial" pitchFamily="34" charset="0"/>
              </a:rPr>
              <a:t> </a:t>
            </a:r>
            <a:endParaRPr lang="pl-PL" sz="1400" dirty="0" smtClean="0">
              <a:latin typeface="Arial" pitchFamily="34" charset="0"/>
              <a:cs typeface="Arial" pitchFamily="34" charset="0"/>
            </a:endParaRPr>
          </a:p>
          <a:p>
            <a:pPr marL="288000"/>
            <a:r>
              <a:rPr lang="pl-PL" sz="1400" i="1" dirty="0" smtClean="0">
                <a:latin typeface="Arial" pitchFamily="34" charset="0"/>
                <a:cs typeface="Arial" pitchFamily="34" charset="0"/>
              </a:rPr>
              <a:t>			</a:t>
            </a:r>
            <a:r>
              <a:rPr lang="pl-PL" sz="1400" i="1" dirty="0" err="1" smtClean="0">
                <a:latin typeface="Arial" pitchFamily="34" charset="0"/>
                <a:cs typeface="Arial" pitchFamily="34" charset="0"/>
              </a:rPr>
              <a:t>Willy-willies</a:t>
            </a:r>
            <a:r>
              <a:rPr lang="pl-PL" sz="1400" i="1" dirty="0" smtClean="0">
                <a:latin typeface="Arial" pitchFamily="34" charset="0"/>
                <a:cs typeface="Arial" pitchFamily="34" charset="0"/>
              </a:rPr>
              <a:t>:</a:t>
            </a:r>
            <a:r>
              <a:rPr lang="pl-PL" sz="1400" dirty="0" smtClean="0">
                <a:latin typeface="Arial" pitchFamily="34" charset="0"/>
                <a:cs typeface="Arial" pitchFamily="34" charset="0"/>
              </a:rPr>
              <a:t> północno-zachodnie wybrzeże Australii, 				Filipiny, Archipelag Malajski.</a:t>
            </a:r>
          </a:p>
          <a:p>
            <a:pPr marL="288000"/>
            <a:r>
              <a:rPr lang="pl-PL" sz="1400" dirty="0" smtClean="0">
                <a:latin typeface="Arial" pitchFamily="34" charset="0"/>
                <a:cs typeface="Arial" pitchFamily="34" charset="0"/>
              </a:rPr>
              <a:t>Potencjalne zagrożenie:	od grudnia do marca; największe w styczniu.</a:t>
            </a:r>
          </a:p>
          <a:p>
            <a:pPr marL="288000" indent="-288000">
              <a:buFont typeface="Wingdings" pitchFamily="2" charset="2"/>
              <a:buChar char="§"/>
            </a:pPr>
            <a:endParaRPr lang="pl-PL" sz="1400" b="1" dirty="0" smtClean="0">
              <a:latin typeface="Arial" pitchFamily="34" charset="0"/>
              <a:cs typeface="Arial" pitchFamily="34" charset="0"/>
            </a:endParaRPr>
          </a:p>
          <a:p>
            <a:pPr marL="288000" indent="-288000">
              <a:buFont typeface="Wingdings" pitchFamily="2" charset="2"/>
              <a:buChar char="§"/>
            </a:pPr>
            <a:r>
              <a:rPr lang="pl-PL" sz="1400" b="1" dirty="0" smtClean="0">
                <a:latin typeface="Arial" pitchFamily="34" charset="0"/>
                <a:cs typeface="Arial" pitchFamily="34" charset="0"/>
              </a:rPr>
              <a:t>OCEAN INDYJSKI PÓŁNOCNY:</a:t>
            </a:r>
            <a:br>
              <a:rPr lang="pl-PL" sz="1400" b="1" dirty="0" smtClean="0">
                <a:latin typeface="Arial" pitchFamily="34" charset="0"/>
                <a:cs typeface="Arial" pitchFamily="34" charset="0"/>
              </a:rPr>
            </a:br>
            <a:r>
              <a:rPr lang="pl-PL" sz="1400" dirty="0" smtClean="0">
                <a:latin typeface="Arial" pitchFamily="34" charset="0"/>
                <a:cs typeface="Arial" pitchFamily="34" charset="0"/>
              </a:rPr>
              <a:t>Nazwa lokalna: 		</a:t>
            </a:r>
            <a:r>
              <a:rPr lang="pl-PL" sz="1400" i="1" dirty="0" smtClean="0">
                <a:latin typeface="Arial" pitchFamily="34" charset="0"/>
                <a:cs typeface="Arial" pitchFamily="34" charset="0"/>
              </a:rPr>
              <a:t>CYKLON</a:t>
            </a:r>
            <a:endParaRPr lang="pl-PL" sz="1400" dirty="0" smtClean="0">
              <a:latin typeface="Arial" pitchFamily="34" charset="0"/>
              <a:cs typeface="Arial" pitchFamily="34" charset="0"/>
            </a:endParaRPr>
          </a:p>
          <a:p>
            <a:pPr marL="288000"/>
            <a:r>
              <a:rPr lang="pl-PL" sz="1400" dirty="0" smtClean="0">
                <a:latin typeface="Arial" pitchFamily="34" charset="0"/>
                <a:cs typeface="Arial" pitchFamily="34" charset="0"/>
              </a:rPr>
              <a:t>Obszar występowania:	Morze Arabskie, Zatoka Bengalska</a:t>
            </a:r>
          </a:p>
          <a:p>
            <a:pPr marL="288000"/>
            <a:r>
              <a:rPr lang="pl-PL" sz="1400" dirty="0" smtClean="0">
                <a:latin typeface="Arial" pitchFamily="34" charset="0"/>
                <a:cs typeface="Arial" pitchFamily="34" charset="0"/>
              </a:rPr>
              <a:t>Potencjalne zagrożenie:	przez cały rok. Największe w miesiącach maj-listopad 				(Morze Arabskie) i w listopadzie (Zatoka Bengalska).</a:t>
            </a:r>
          </a:p>
          <a:p>
            <a:pPr marL="288000">
              <a:buFont typeface="Wingdings" pitchFamily="2" charset="2"/>
              <a:buChar char="§"/>
            </a:pPr>
            <a:endParaRPr lang="pl-PL" sz="1400" b="1" dirty="0" smtClean="0">
              <a:latin typeface="Arial" pitchFamily="34" charset="0"/>
              <a:cs typeface="Arial" pitchFamily="34" charset="0"/>
            </a:endParaRPr>
          </a:p>
          <a:p>
            <a:pPr marL="288000" indent="-288000">
              <a:buFont typeface="Wingdings" pitchFamily="2" charset="2"/>
              <a:buChar char="§"/>
            </a:pPr>
            <a:r>
              <a:rPr lang="pl-PL" sz="1400" b="1" dirty="0" smtClean="0">
                <a:latin typeface="Arial" pitchFamily="34" charset="0"/>
                <a:cs typeface="Arial" pitchFamily="34" charset="0"/>
              </a:rPr>
              <a:t>OCEAN INDYJSKI POŁUDNIOWY:</a:t>
            </a:r>
            <a:endParaRPr lang="pl-PL" sz="1400" dirty="0" smtClean="0">
              <a:latin typeface="Arial" pitchFamily="34" charset="0"/>
              <a:cs typeface="Arial" pitchFamily="34" charset="0"/>
            </a:endParaRPr>
          </a:p>
          <a:p>
            <a:pPr marL="288000"/>
            <a:r>
              <a:rPr lang="pl-PL" sz="1400" dirty="0" smtClean="0">
                <a:latin typeface="Arial" pitchFamily="34" charset="0"/>
                <a:cs typeface="Arial" pitchFamily="34" charset="0"/>
              </a:rPr>
              <a:t>Nazwa lokalna: 		</a:t>
            </a:r>
            <a:r>
              <a:rPr lang="pl-PL" sz="1400" i="1" dirty="0" smtClean="0">
                <a:latin typeface="Arial" pitchFamily="34" charset="0"/>
                <a:cs typeface="Arial" pitchFamily="34" charset="0"/>
              </a:rPr>
              <a:t>CYKLON </a:t>
            </a:r>
            <a:endParaRPr lang="pl-PL" sz="1400" dirty="0" smtClean="0">
              <a:latin typeface="Arial" pitchFamily="34" charset="0"/>
              <a:cs typeface="Arial" pitchFamily="34" charset="0"/>
            </a:endParaRPr>
          </a:p>
          <a:p>
            <a:pPr marL="288000"/>
            <a:r>
              <a:rPr lang="pl-PL" sz="1400" dirty="0" smtClean="0">
                <a:latin typeface="Arial" pitchFamily="34" charset="0"/>
                <a:cs typeface="Arial" pitchFamily="34" charset="0"/>
              </a:rPr>
              <a:t>Obszar występowania:	na zachód od 80ºE, szczególnie wschodnie wybrzeże 				Madagaskaru.</a:t>
            </a:r>
          </a:p>
          <a:p>
            <a:pPr marL="288000"/>
            <a:r>
              <a:rPr lang="pl-PL" sz="1400" dirty="0" smtClean="0">
                <a:latin typeface="Arial" pitchFamily="34" charset="0"/>
                <a:cs typeface="Arial" pitchFamily="34" charset="0"/>
              </a:rPr>
              <a:t>Potencjalna zagrożenie:	od listopada do marca; największe w miesiącach styczeń-				luty.</a:t>
            </a:r>
          </a:p>
          <a:p>
            <a:endParaRPr lang="pl-PL" sz="1400" dirty="0">
              <a:latin typeface="Arial" pitchFamily="34" charset="0"/>
              <a:cs typeface="Arial" pitchFamily="34" charset="0"/>
            </a:endParaRPr>
          </a:p>
        </p:txBody>
      </p:sp>
      <p:sp>
        <p:nvSpPr>
          <p:cNvPr id="6" name="Tytuł 3"/>
          <p:cNvSpPr txBox="1">
            <a:spLocks/>
          </p:cNvSpPr>
          <p:nvPr/>
        </p:nvSpPr>
        <p:spPr>
          <a:xfrm>
            <a:off x="395536" y="69269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noProof="0" dirty="0" smtClean="0">
                <a:solidFill>
                  <a:srgbClr val="0070C0"/>
                </a:solidFill>
                <a:latin typeface="Arial" pitchFamily="34" charset="0"/>
                <a:ea typeface="+mj-ea"/>
                <a:cs typeface="Arial" pitchFamily="34" charset="0"/>
              </a:rPr>
              <a:t>Nazwy cyklonów występujących w różnych regionach świata</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3" name="Symbol zastępczy zawartości 2"/>
          <p:cNvSpPr>
            <a:spLocks noGrp="1"/>
          </p:cNvSpPr>
          <p:nvPr>
            <p:ph idx="1"/>
          </p:nvPr>
        </p:nvSpPr>
        <p:spPr>
          <a:xfrm>
            <a:off x="2627784" y="2348880"/>
            <a:ext cx="6059016" cy="3013795"/>
          </a:xfrm>
        </p:spPr>
        <p:txBody>
          <a:bodyPr>
            <a:noAutofit/>
          </a:bodyPr>
          <a:lstStyle/>
          <a:p>
            <a:pPr>
              <a:buNone/>
            </a:pPr>
            <a:endParaRPr lang="pl-PL" sz="1400" dirty="0" smtClean="0">
              <a:latin typeface="Arial" pitchFamily="34" charset="0"/>
              <a:cs typeface="Arial" pitchFamily="34" charset="0"/>
            </a:endParaRPr>
          </a:p>
          <a:p>
            <a:pPr>
              <a:buNone/>
            </a:pPr>
            <a:endParaRPr lang="pl-PL" sz="1400"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0" name="Prostokąt 9"/>
          <p:cNvSpPr/>
          <p:nvPr/>
        </p:nvSpPr>
        <p:spPr>
          <a:xfrm>
            <a:off x="1043608" y="404664"/>
            <a:ext cx="6336704" cy="523220"/>
          </a:xfrm>
          <a:prstGeom prst="rect">
            <a:avLst/>
          </a:prstGeom>
        </p:spPr>
        <p:txBody>
          <a:bodyPr wrap="square">
            <a:spAutoFit/>
          </a:bodyPr>
          <a:lstStyle/>
          <a:p>
            <a:endParaRPr lang="pl-PL" sz="1400" b="1" dirty="0" smtClean="0">
              <a:latin typeface="Arial" pitchFamily="34" charset="0"/>
              <a:cs typeface="Arial" pitchFamily="34" charset="0"/>
            </a:endParaRPr>
          </a:p>
          <a:p>
            <a:endParaRPr lang="pl-PL" sz="1400" b="1" dirty="0" smtClean="0">
              <a:latin typeface="Arial" pitchFamily="34" charset="0"/>
              <a:cs typeface="Arial" pitchFamily="34" charset="0"/>
            </a:endParaRPr>
          </a:p>
        </p:txBody>
      </p:sp>
      <p:pic>
        <p:nvPicPr>
          <p:cNvPr id="36866" name="Picture 2" descr="Mozambik. Miasto wielkości Poznania w 90 proc. zniszczone przez ..."/>
          <p:cNvPicPr>
            <a:picLocks noChangeAspect="1" noChangeArrowheads="1"/>
          </p:cNvPicPr>
          <p:nvPr/>
        </p:nvPicPr>
        <p:blipFill>
          <a:blip r:embed="rId2" cstate="print"/>
          <a:srcRect/>
          <a:stretch>
            <a:fillRect/>
          </a:stretch>
        </p:blipFill>
        <p:spPr bwMode="auto">
          <a:xfrm>
            <a:off x="611559" y="2132856"/>
            <a:ext cx="3780419" cy="2520280"/>
          </a:xfrm>
          <a:prstGeom prst="rect">
            <a:avLst/>
          </a:prstGeom>
          <a:noFill/>
        </p:spPr>
      </p:pic>
      <p:pic>
        <p:nvPicPr>
          <p:cNvPr id="36868" name="Picture 4" descr="Siła cyklonu - Polityka.pl"/>
          <p:cNvPicPr>
            <a:picLocks noChangeAspect="1" noChangeArrowheads="1"/>
          </p:cNvPicPr>
          <p:nvPr/>
        </p:nvPicPr>
        <p:blipFill>
          <a:blip r:embed="rId3" cstate="print"/>
          <a:srcRect/>
          <a:stretch>
            <a:fillRect/>
          </a:stretch>
        </p:blipFill>
        <p:spPr bwMode="auto">
          <a:xfrm>
            <a:off x="4644008" y="2133136"/>
            <a:ext cx="3920001" cy="2520000"/>
          </a:xfrm>
          <a:prstGeom prst="rect">
            <a:avLst/>
          </a:prstGeom>
          <a:noFill/>
        </p:spPr>
      </p:pic>
      <p:sp>
        <p:nvSpPr>
          <p:cNvPr id="36870" name="AutoShape 6"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3" name="Tytuł 3"/>
          <p:cNvSpPr txBox="1">
            <a:spLocks/>
          </p:cNvSpPr>
          <p:nvPr/>
        </p:nvSpPr>
        <p:spPr>
          <a:xfrm>
            <a:off x="395536" y="69269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Skutki przejścia</a:t>
            </a:r>
            <a:r>
              <a:rPr lang="pl-PL" b="1" i="1" noProof="0" dirty="0" smtClean="0">
                <a:solidFill>
                  <a:srgbClr val="0070C0"/>
                </a:solidFill>
                <a:latin typeface="Arial" pitchFamily="34" charset="0"/>
                <a:ea typeface="+mj-ea"/>
                <a:cs typeface="Arial" pitchFamily="34" charset="0"/>
              </a:rPr>
              <a:t> cyklonów w różnych regionach świata</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4" name="Prostokąt 13"/>
          <p:cNvSpPr/>
          <p:nvPr/>
        </p:nvSpPr>
        <p:spPr>
          <a:xfrm>
            <a:off x="611560" y="4839543"/>
            <a:ext cx="3448000" cy="461665"/>
          </a:xfrm>
          <a:prstGeom prst="rect">
            <a:avLst/>
          </a:prstGeom>
        </p:spPr>
        <p:txBody>
          <a:bodyPr wrap="square">
            <a:spAutoFit/>
          </a:bodyPr>
          <a:lstStyle/>
          <a:p>
            <a:r>
              <a:rPr lang="pl-PL" sz="1200" i="1" dirty="0" smtClean="0">
                <a:latin typeface="Arial" pitchFamily="34" charset="0"/>
                <a:cs typeface="Arial" pitchFamily="34" charset="0"/>
              </a:rPr>
              <a:t>Mozambik po uderzeniu cyklonu </a:t>
            </a:r>
            <a:r>
              <a:rPr lang="pl-PL" sz="1200" i="1" dirty="0" err="1" smtClean="0">
                <a:latin typeface="Arial" pitchFamily="34" charset="0"/>
                <a:cs typeface="Arial" pitchFamily="34" charset="0"/>
              </a:rPr>
              <a:t>Idai</a:t>
            </a:r>
            <a:endParaRPr lang="pl-PL" sz="1200" i="1" dirty="0" smtClean="0">
              <a:latin typeface="Arial" pitchFamily="34" charset="0"/>
              <a:cs typeface="Arial" pitchFamily="34" charset="0"/>
            </a:endParaRPr>
          </a:p>
          <a:p>
            <a:r>
              <a:rPr lang="pl-PL" sz="1200" i="1" dirty="0" smtClean="0">
                <a:latin typeface="Arial" pitchFamily="34" charset="0"/>
                <a:cs typeface="Arial" pitchFamily="34" charset="0"/>
              </a:rPr>
              <a:t>Źródło: https://www.wiadomosci.gazeta.pl</a:t>
            </a:r>
            <a:endParaRPr lang="pl-PL" sz="1200" i="1" dirty="0">
              <a:latin typeface="Arial" pitchFamily="34" charset="0"/>
              <a:cs typeface="Arial" pitchFamily="34" charset="0"/>
            </a:endParaRPr>
          </a:p>
        </p:txBody>
      </p:sp>
      <p:sp>
        <p:nvSpPr>
          <p:cNvPr id="15" name="Prostokąt 14"/>
          <p:cNvSpPr/>
          <p:nvPr/>
        </p:nvSpPr>
        <p:spPr>
          <a:xfrm>
            <a:off x="4644008" y="4839543"/>
            <a:ext cx="3448000" cy="461665"/>
          </a:xfrm>
          <a:prstGeom prst="rect">
            <a:avLst/>
          </a:prstGeom>
        </p:spPr>
        <p:txBody>
          <a:bodyPr wrap="square">
            <a:spAutoFit/>
          </a:bodyPr>
          <a:lstStyle/>
          <a:p>
            <a:r>
              <a:rPr lang="pl-PL" sz="1200" i="1" dirty="0" smtClean="0">
                <a:latin typeface="Arial" pitchFamily="34" charset="0"/>
                <a:cs typeface="Arial" pitchFamily="34" charset="0"/>
              </a:rPr>
              <a:t>Filipiny po uderzeniu tajfunu </a:t>
            </a:r>
            <a:r>
              <a:rPr lang="pl-PL" sz="1200" i="1" dirty="0" err="1" smtClean="0">
                <a:latin typeface="Arial" pitchFamily="34" charset="0"/>
                <a:cs typeface="Arial" pitchFamily="34" charset="0"/>
              </a:rPr>
              <a:t>Haiyan</a:t>
            </a:r>
            <a:endParaRPr lang="pl-PL" sz="1200" i="1" dirty="0" smtClean="0">
              <a:latin typeface="Arial" pitchFamily="34" charset="0"/>
              <a:cs typeface="Arial" pitchFamily="34" charset="0"/>
            </a:endParaRPr>
          </a:p>
          <a:p>
            <a:r>
              <a:rPr lang="pl-PL" sz="1200" i="1" dirty="0" smtClean="0">
                <a:latin typeface="Arial" pitchFamily="34" charset="0"/>
                <a:cs typeface="Arial" pitchFamily="34" charset="0"/>
              </a:rPr>
              <a:t>Źródło: https://www.polityka.pl</a:t>
            </a:r>
            <a:endParaRPr lang="pl-PL" sz="1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1800" b="1" i="1"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Siła huraganu wg skali </a:t>
            </a:r>
            <a:r>
              <a:rPr kumimoji="0" lang="pl-PL" sz="1800" b="1" i="1" u="none" strike="noStrike" kern="1200" cap="none" spc="0" normalizeH="0" baseline="0" noProof="0" dirty="0" err="1" smtClean="0">
                <a:ln>
                  <a:noFill/>
                </a:ln>
                <a:solidFill>
                  <a:srgbClr val="0070C0"/>
                </a:solidFill>
                <a:effectLst/>
                <a:uLnTx/>
                <a:uFillTx/>
                <a:latin typeface="Arial" pitchFamily="34" charset="0"/>
                <a:ea typeface="+mj-ea"/>
                <a:cs typeface="Arial" pitchFamily="34" charset="0"/>
              </a:rPr>
              <a:t>Saffira</a:t>
            </a:r>
            <a:r>
              <a:rPr lang="pl-PL" b="1" i="1" dirty="0" smtClean="0">
                <a:solidFill>
                  <a:srgbClr val="0070C0"/>
                </a:solidFill>
                <a:latin typeface="Arial" pitchFamily="34" charset="0"/>
                <a:ea typeface="+mj-ea"/>
                <a:cs typeface="Arial" pitchFamily="34" charset="0"/>
              </a:rPr>
              <a:t>-Simpsona</a:t>
            </a:r>
            <a:r>
              <a:rPr kumimoji="0" lang="pl-PL" sz="1800" b="1" i="1"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 </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0" name="Prostokąt 9"/>
          <p:cNvSpPr/>
          <p:nvPr/>
        </p:nvSpPr>
        <p:spPr>
          <a:xfrm>
            <a:off x="1043608" y="404664"/>
            <a:ext cx="6336704" cy="523220"/>
          </a:xfrm>
          <a:prstGeom prst="rect">
            <a:avLst/>
          </a:prstGeom>
        </p:spPr>
        <p:txBody>
          <a:bodyPr wrap="square">
            <a:spAutoFit/>
          </a:bodyPr>
          <a:lstStyle/>
          <a:p>
            <a:endParaRPr lang="pl-PL" sz="1400" b="1" dirty="0" smtClean="0">
              <a:latin typeface="Arial" pitchFamily="34" charset="0"/>
              <a:cs typeface="Arial" pitchFamily="34" charset="0"/>
            </a:endParaRPr>
          </a:p>
          <a:p>
            <a:endParaRPr lang="pl-PL" sz="1400" b="1" dirty="0" smtClean="0">
              <a:latin typeface="Arial" pitchFamily="34" charset="0"/>
              <a:cs typeface="Arial" pitchFamily="34" charset="0"/>
            </a:endParaRPr>
          </a:p>
        </p:txBody>
      </p:sp>
      <p:sp>
        <p:nvSpPr>
          <p:cNvPr id="37890" name="AutoShape 2" descr="https://ziemianarozdrozu.pl/i/upload/zmiany-klimatu-zjawiska/skala-safir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2" name="AutoShape 4" descr="https://ziemianarozdrozu.pl/i/upload/zmiany-klimatu-zjawiska/skala-safir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4" name="AutoShape 6" descr="https://ziemianarozdrozu.pl/i/upload/zmiany-klimatu-zjawiska/skala-safir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6" name="AutoShape 8"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8" name="AutoShape 10"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00" name="AutoShape 12"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02" name="AutoShape 14"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04" name="AutoShape 16"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08" name="AutoShape 20"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10" name="AutoShape 22"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12" name="AutoShape 24"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14" name="AutoShape 26"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graphicFrame>
        <p:nvGraphicFramePr>
          <p:cNvPr id="23" name="Tabela 22"/>
          <p:cNvGraphicFramePr>
            <a:graphicFrameLocks noGrp="1"/>
          </p:cNvGraphicFramePr>
          <p:nvPr/>
        </p:nvGraphicFramePr>
        <p:xfrm>
          <a:off x="539552" y="1844824"/>
          <a:ext cx="8136906" cy="3667427"/>
        </p:xfrm>
        <a:graphic>
          <a:graphicData uri="http://schemas.openxmlformats.org/drawingml/2006/table">
            <a:tbl>
              <a:tblPr firstRow="1" bandRow="1">
                <a:tableStyleId>{F5AB1C69-6EDB-4FF4-983F-18BD219EF322}</a:tableStyleId>
              </a:tblPr>
              <a:tblGrid>
                <a:gridCol w="1356151"/>
                <a:gridCol w="1356151"/>
                <a:gridCol w="1356151"/>
                <a:gridCol w="1356151"/>
                <a:gridCol w="1356151"/>
                <a:gridCol w="1356151"/>
              </a:tblGrid>
              <a:tr h="1008112">
                <a:tc>
                  <a:txBody>
                    <a:bodyPr/>
                    <a:lstStyle/>
                    <a:p>
                      <a:pPr algn="ctr"/>
                      <a:r>
                        <a:rPr lang="pl-PL" sz="1200" dirty="0" smtClean="0">
                          <a:solidFill>
                            <a:schemeClr val="tx1"/>
                          </a:solidFill>
                          <a:latin typeface="Arial" pitchFamily="34" charset="0"/>
                          <a:cs typeface="Arial" pitchFamily="34" charset="0"/>
                        </a:rPr>
                        <a:t>Kategoria</a:t>
                      </a:r>
                      <a:r>
                        <a:rPr lang="pl-PL" sz="1200" baseline="0" dirty="0" smtClean="0">
                          <a:solidFill>
                            <a:schemeClr val="tx1"/>
                          </a:solidFill>
                          <a:latin typeface="Arial" pitchFamily="34" charset="0"/>
                          <a:cs typeface="Arial" pitchFamily="34" charset="0"/>
                        </a:rPr>
                        <a:t> huraganu wg skali </a:t>
                      </a:r>
                      <a:r>
                        <a:rPr lang="pl-PL" sz="1200" baseline="0" dirty="0" err="1" smtClean="0">
                          <a:solidFill>
                            <a:schemeClr val="tx1"/>
                          </a:solidFill>
                          <a:latin typeface="Arial" pitchFamily="34" charset="0"/>
                          <a:cs typeface="Arial" pitchFamily="34" charset="0"/>
                        </a:rPr>
                        <a:t>Saffira</a:t>
                      </a:r>
                      <a:r>
                        <a:rPr lang="pl-PL" sz="1200" baseline="0" dirty="0" smtClean="0">
                          <a:solidFill>
                            <a:schemeClr val="tx1"/>
                          </a:solidFill>
                          <a:latin typeface="Arial" pitchFamily="34" charset="0"/>
                          <a:cs typeface="Arial" pitchFamily="34" charset="0"/>
                        </a:rPr>
                        <a:t>- Simpsona</a:t>
                      </a:r>
                      <a:endParaRPr lang="pl-PL"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200" dirty="0" smtClean="0">
                          <a:solidFill>
                            <a:schemeClr val="tx1"/>
                          </a:solidFill>
                          <a:latin typeface="Arial" pitchFamily="34" charset="0"/>
                          <a:cs typeface="Arial" pitchFamily="34" charset="0"/>
                        </a:rPr>
                        <a:t>Maksymalna prędkość wiatru</a:t>
                      </a:r>
                    </a:p>
                    <a:p>
                      <a:pPr algn="ctr"/>
                      <a:r>
                        <a:rPr lang="pl-PL" sz="1200" dirty="0" smtClean="0">
                          <a:solidFill>
                            <a:schemeClr val="tx1"/>
                          </a:solidFill>
                          <a:latin typeface="Arial" pitchFamily="34" charset="0"/>
                          <a:cs typeface="Arial" pitchFamily="34" charset="0"/>
                        </a:rPr>
                        <a:t>[km/h]</a:t>
                      </a:r>
                      <a:endParaRPr lang="pl-PL"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200" dirty="0" smtClean="0">
                          <a:solidFill>
                            <a:schemeClr val="tx1"/>
                          </a:solidFill>
                          <a:latin typeface="Arial" pitchFamily="34" charset="0"/>
                          <a:cs typeface="Arial" pitchFamily="34" charset="0"/>
                        </a:rPr>
                        <a:t>Minimalne ciśnienie na poziomie</a:t>
                      </a:r>
                      <a:r>
                        <a:rPr lang="pl-PL" sz="1200" baseline="0" dirty="0" smtClean="0">
                          <a:solidFill>
                            <a:schemeClr val="tx1"/>
                          </a:solidFill>
                          <a:latin typeface="Arial" pitchFamily="34" charset="0"/>
                          <a:cs typeface="Arial" pitchFamily="34" charset="0"/>
                        </a:rPr>
                        <a:t> morza</a:t>
                      </a:r>
                    </a:p>
                    <a:p>
                      <a:pPr algn="ctr"/>
                      <a:r>
                        <a:rPr lang="pl-PL" sz="1200" baseline="0" dirty="0" smtClean="0">
                          <a:solidFill>
                            <a:schemeClr val="tx1"/>
                          </a:solidFill>
                          <a:latin typeface="Arial" pitchFamily="34" charset="0"/>
                          <a:cs typeface="Arial" pitchFamily="34" charset="0"/>
                        </a:rPr>
                        <a:t>[</a:t>
                      </a:r>
                      <a:r>
                        <a:rPr lang="pl-PL" sz="1200" baseline="0" dirty="0" err="1" smtClean="0">
                          <a:solidFill>
                            <a:schemeClr val="tx1"/>
                          </a:solidFill>
                          <a:latin typeface="Arial" pitchFamily="34" charset="0"/>
                          <a:cs typeface="Arial" pitchFamily="34" charset="0"/>
                        </a:rPr>
                        <a:t>hPa</a:t>
                      </a:r>
                      <a:r>
                        <a:rPr lang="pl-PL" sz="1200" baseline="0" dirty="0" smtClean="0">
                          <a:solidFill>
                            <a:schemeClr val="tx1"/>
                          </a:solidFill>
                          <a:latin typeface="Arial" pitchFamily="34" charset="0"/>
                          <a:cs typeface="Arial" pitchFamily="34" charset="0"/>
                        </a:rPr>
                        <a:t>]</a:t>
                      </a:r>
                      <a:endParaRPr lang="pl-PL"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200" dirty="0" smtClean="0">
                          <a:solidFill>
                            <a:schemeClr val="tx1"/>
                          </a:solidFill>
                          <a:latin typeface="Arial" pitchFamily="34" charset="0"/>
                          <a:cs typeface="Arial" pitchFamily="34" charset="0"/>
                        </a:rPr>
                        <a:t>Wysokość fali</a:t>
                      </a:r>
                      <a:r>
                        <a:rPr lang="pl-PL" sz="1200" baseline="0" dirty="0" smtClean="0">
                          <a:solidFill>
                            <a:schemeClr val="tx1"/>
                          </a:solidFill>
                          <a:latin typeface="Arial" pitchFamily="34" charset="0"/>
                          <a:cs typeface="Arial" pitchFamily="34" charset="0"/>
                        </a:rPr>
                        <a:t> przypływowej</a:t>
                      </a:r>
                    </a:p>
                    <a:p>
                      <a:pPr algn="ctr"/>
                      <a:r>
                        <a:rPr lang="pl-PL" sz="1200" baseline="0" dirty="0" smtClean="0">
                          <a:solidFill>
                            <a:schemeClr val="tx1"/>
                          </a:solidFill>
                          <a:latin typeface="Arial" pitchFamily="34" charset="0"/>
                          <a:cs typeface="Arial" pitchFamily="34" charset="0"/>
                        </a:rPr>
                        <a:t>[m]</a:t>
                      </a:r>
                      <a:endParaRPr lang="pl-PL"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200" dirty="0" smtClean="0">
                          <a:solidFill>
                            <a:schemeClr val="tx1"/>
                          </a:solidFill>
                          <a:latin typeface="Arial" pitchFamily="34" charset="0"/>
                          <a:cs typeface="Arial" pitchFamily="34" charset="0"/>
                        </a:rPr>
                        <a:t>Poziom zniszczeń</a:t>
                      </a:r>
                      <a:endParaRPr lang="pl-PL"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200" dirty="0" smtClean="0">
                          <a:solidFill>
                            <a:schemeClr val="tx1"/>
                          </a:solidFill>
                          <a:latin typeface="Arial" pitchFamily="34" charset="0"/>
                          <a:cs typeface="Arial" pitchFamily="34" charset="0"/>
                        </a:rPr>
                        <a:t>Relatywny poziom szkód materialnych</a:t>
                      </a:r>
                      <a:endParaRPr lang="pl-PL" sz="1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863">
                <a:tc>
                  <a:txBody>
                    <a:bodyPr/>
                    <a:lstStyle/>
                    <a:p>
                      <a:pPr algn="ctr"/>
                      <a:r>
                        <a:rPr lang="pl-PL" sz="1400" dirty="0" smtClean="0">
                          <a:latin typeface="Arial" pitchFamily="34" charset="0"/>
                          <a:cs typeface="Arial"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dirty="0" smtClean="0">
                          <a:latin typeface="Arial" pitchFamily="34" charset="0"/>
                          <a:cs typeface="Arial" pitchFamily="34" charset="0"/>
                        </a:rPr>
                        <a:t>119-153</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dirty="0" smtClean="0">
                          <a:latin typeface="Arial" pitchFamily="34" charset="0"/>
                          <a:cs typeface="Arial" pitchFamily="34" charset="0"/>
                        </a:rPr>
                        <a:t>&gt;980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dirty="0" smtClean="0">
                          <a:latin typeface="Arial" pitchFamily="34" charset="0"/>
                          <a:cs typeface="Arial" pitchFamily="34" charset="0"/>
                        </a:rPr>
                        <a:t>1.0-1.7</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dirty="0" smtClean="0">
                          <a:latin typeface="Arial" pitchFamily="34" charset="0"/>
                          <a:cs typeface="Arial" pitchFamily="34" charset="0"/>
                        </a:rPr>
                        <a:t>niewielki</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400" dirty="0" smtClean="0">
                          <a:latin typeface="Arial" pitchFamily="34" charset="0"/>
                          <a:cs typeface="Arial" pitchFamily="34" charset="0"/>
                        </a:rPr>
                        <a:t>1</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1863">
                <a:tc>
                  <a:txBody>
                    <a:bodyPr/>
                    <a:lstStyle/>
                    <a:p>
                      <a:pPr algn="ctr"/>
                      <a:r>
                        <a:rPr lang="pl-PL" sz="1400" dirty="0" smtClean="0">
                          <a:latin typeface="Arial" pitchFamily="34" charset="0"/>
                          <a:cs typeface="Arial" pitchFamily="34" charset="0"/>
                        </a:rPr>
                        <a:t>2</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pl-PL" sz="1400" dirty="0" smtClean="0">
                          <a:latin typeface="Arial" pitchFamily="34" charset="0"/>
                          <a:cs typeface="Arial" pitchFamily="34" charset="0"/>
                        </a:rPr>
                        <a:t>154-177</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pl-PL" sz="1400" dirty="0" smtClean="0">
                          <a:latin typeface="Arial" pitchFamily="34" charset="0"/>
                          <a:cs typeface="Arial" pitchFamily="34" charset="0"/>
                        </a:rPr>
                        <a:t>980-965</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pl-PL" sz="1400" dirty="0" smtClean="0">
                          <a:latin typeface="Arial" pitchFamily="34" charset="0"/>
                          <a:cs typeface="Arial" pitchFamily="34" charset="0"/>
                        </a:rPr>
                        <a:t>1.7-2.6</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pl-PL" sz="1400" dirty="0" smtClean="0">
                          <a:latin typeface="Arial" pitchFamily="34" charset="0"/>
                          <a:cs typeface="Arial" pitchFamily="34" charset="0"/>
                        </a:rPr>
                        <a:t>umiarkowany</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pl-PL" sz="1400" dirty="0" smtClean="0">
                          <a:latin typeface="Arial" pitchFamily="34" charset="0"/>
                          <a:cs typeface="Arial" pitchFamily="34" charset="0"/>
                        </a:rPr>
                        <a:t>10</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531863">
                <a:tc>
                  <a:txBody>
                    <a:bodyPr/>
                    <a:lstStyle/>
                    <a:p>
                      <a:pPr algn="ctr"/>
                      <a:r>
                        <a:rPr lang="pl-PL" sz="1400" dirty="0" smtClean="0">
                          <a:latin typeface="Arial" pitchFamily="34" charset="0"/>
                          <a:cs typeface="Arial" pitchFamily="34" charset="0"/>
                        </a:rPr>
                        <a:t>3</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pl-PL" sz="1400" dirty="0" smtClean="0">
                          <a:latin typeface="Arial" pitchFamily="34" charset="0"/>
                          <a:cs typeface="Arial" pitchFamily="34" charset="0"/>
                        </a:rPr>
                        <a:t>178-209</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pl-PL" sz="1400" dirty="0" smtClean="0">
                          <a:latin typeface="Arial" pitchFamily="34" charset="0"/>
                          <a:cs typeface="Arial" pitchFamily="34" charset="0"/>
                        </a:rPr>
                        <a:t>965-945</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pl-PL" sz="1400" dirty="0" smtClean="0">
                          <a:latin typeface="Arial" pitchFamily="34" charset="0"/>
                          <a:cs typeface="Arial" pitchFamily="34" charset="0"/>
                        </a:rPr>
                        <a:t>2.6-3.8</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pl-PL" sz="1400" dirty="0" smtClean="0">
                          <a:latin typeface="Arial" pitchFamily="34" charset="0"/>
                          <a:cs typeface="Arial" pitchFamily="34" charset="0"/>
                        </a:rPr>
                        <a:t>duży</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pl-PL" sz="1400" dirty="0" smtClean="0">
                          <a:latin typeface="Arial" pitchFamily="34" charset="0"/>
                          <a:cs typeface="Arial" pitchFamily="34" charset="0"/>
                        </a:rPr>
                        <a:t>50</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31863">
                <a:tc>
                  <a:txBody>
                    <a:bodyPr/>
                    <a:lstStyle/>
                    <a:p>
                      <a:pPr algn="ctr"/>
                      <a:r>
                        <a:rPr lang="pl-PL" sz="1400" dirty="0" smtClean="0">
                          <a:latin typeface="Arial" pitchFamily="34" charset="0"/>
                          <a:cs typeface="Arial" pitchFamily="34" charset="0"/>
                        </a:rPr>
                        <a:t>4</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pl-PL" sz="1400" dirty="0" smtClean="0">
                          <a:latin typeface="Arial" pitchFamily="34" charset="0"/>
                          <a:cs typeface="Arial" pitchFamily="34" charset="0"/>
                        </a:rPr>
                        <a:t>209-249</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pl-PL" sz="1400" dirty="0" smtClean="0">
                          <a:latin typeface="Arial" pitchFamily="34" charset="0"/>
                          <a:cs typeface="Arial" pitchFamily="34" charset="0"/>
                        </a:rPr>
                        <a:t>945-920</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pl-PL" sz="1400" dirty="0" smtClean="0">
                          <a:latin typeface="Arial" pitchFamily="34" charset="0"/>
                          <a:cs typeface="Arial" pitchFamily="34" charset="0"/>
                        </a:rPr>
                        <a:t>3.8-5.6</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pl-PL" sz="1400" dirty="0" smtClean="0">
                          <a:latin typeface="Arial" pitchFamily="34" charset="0"/>
                          <a:cs typeface="Arial" pitchFamily="34" charset="0"/>
                        </a:rPr>
                        <a:t>ogromny</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pl-PL" sz="1400" dirty="0" smtClean="0">
                          <a:latin typeface="Arial" pitchFamily="34" charset="0"/>
                          <a:cs typeface="Arial" pitchFamily="34" charset="0"/>
                        </a:rPr>
                        <a:t>100</a:t>
                      </a:r>
                      <a:endParaRPr lang="pl-PL"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531863">
                <a:tc>
                  <a:txBody>
                    <a:bodyPr/>
                    <a:lstStyle/>
                    <a:p>
                      <a:pPr algn="ctr"/>
                      <a:r>
                        <a:rPr lang="pl-PL" sz="1400" dirty="0" smtClean="0">
                          <a:solidFill>
                            <a:schemeClr val="tx1"/>
                          </a:solidFill>
                          <a:latin typeface="Arial" pitchFamily="34" charset="0"/>
                          <a:cs typeface="Arial" pitchFamily="34" charset="0"/>
                        </a:rPr>
                        <a:t>5</a:t>
                      </a:r>
                      <a:endParaRPr lang="pl-PL"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pl-PL" sz="1400" dirty="0" smtClean="0">
                          <a:solidFill>
                            <a:schemeClr val="tx1"/>
                          </a:solidFill>
                          <a:latin typeface="Arial" pitchFamily="34" charset="0"/>
                          <a:cs typeface="Arial" pitchFamily="34" charset="0"/>
                        </a:rPr>
                        <a:t>&gt;250</a:t>
                      </a:r>
                      <a:endParaRPr lang="pl-PL"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pl-PL" sz="1400" dirty="0" smtClean="0">
                          <a:solidFill>
                            <a:schemeClr val="tx1"/>
                          </a:solidFill>
                          <a:latin typeface="Arial" pitchFamily="34" charset="0"/>
                          <a:cs typeface="Arial" pitchFamily="34" charset="0"/>
                        </a:rPr>
                        <a:t>&lt;920</a:t>
                      </a:r>
                      <a:endParaRPr lang="pl-PL"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pl-PL" sz="1400" dirty="0" smtClean="0">
                          <a:solidFill>
                            <a:schemeClr val="tx1"/>
                          </a:solidFill>
                          <a:latin typeface="Arial" pitchFamily="34" charset="0"/>
                          <a:cs typeface="Arial" pitchFamily="34" charset="0"/>
                        </a:rPr>
                        <a:t>&gt;5.6</a:t>
                      </a:r>
                      <a:endParaRPr lang="pl-PL"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pl-PL" sz="1400" dirty="0" smtClean="0">
                          <a:solidFill>
                            <a:schemeClr val="tx1"/>
                          </a:solidFill>
                          <a:latin typeface="Arial" pitchFamily="34" charset="0"/>
                          <a:cs typeface="Arial" pitchFamily="34" charset="0"/>
                        </a:rPr>
                        <a:t>katastrofalny</a:t>
                      </a:r>
                      <a:endParaRPr lang="pl-PL"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pl-PL" sz="1400" dirty="0" smtClean="0">
                          <a:solidFill>
                            <a:schemeClr val="tx1"/>
                          </a:solidFill>
                          <a:latin typeface="Arial" pitchFamily="34" charset="0"/>
                          <a:cs typeface="Arial" pitchFamily="34" charset="0"/>
                        </a:rPr>
                        <a:t>250</a:t>
                      </a:r>
                      <a:endParaRPr lang="pl-PL"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3" name="Symbol zastępczy zawartości 2"/>
          <p:cNvSpPr>
            <a:spLocks noGrp="1"/>
          </p:cNvSpPr>
          <p:nvPr>
            <p:ph idx="1"/>
          </p:nvPr>
        </p:nvSpPr>
        <p:spPr>
          <a:xfrm>
            <a:off x="457200" y="836712"/>
            <a:ext cx="8229600" cy="4525963"/>
          </a:xfrm>
        </p:spPr>
        <p:txBody>
          <a:bodyPr>
            <a:noAutofit/>
          </a:bodyPr>
          <a:lstStyle/>
          <a:p>
            <a:pPr>
              <a:buNone/>
            </a:pPr>
            <a:endParaRPr lang="pl-PL" sz="1400" dirty="0">
              <a:latin typeface="Arial" pitchFamily="34" charset="0"/>
              <a:cs typeface="Arial" pitchFamily="34" charset="0"/>
            </a:endParaRPr>
          </a:p>
          <a:p>
            <a:pPr>
              <a:buNone/>
            </a:pPr>
            <a:endParaRPr lang="pl-PL" sz="1400" dirty="0">
              <a:latin typeface="Arial" pitchFamily="34" charset="0"/>
              <a:cs typeface="Arial" pitchFamily="34" charset="0"/>
            </a:endParaRPr>
          </a:p>
          <a:p>
            <a:pPr marL="0">
              <a:buNone/>
            </a:pPr>
            <a:r>
              <a:rPr lang="pl-PL" sz="1400" b="1" dirty="0" smtClean="0">
                <a:latin typeface="Arial" pitchFamily="34" charset="0"/>
                <a:cs typeface="Arial" pitchFamily="34" charset="0"/>
              </a:rPr>
              <a:t>Burza</a:t>
            </a:r>
            <a:r>
              <a:rPr lang="pl-PL" sz="1400" dirty="0" smtClean="0">
                <a:latin typeface="Arial" pitchFamily="34" charset="0"/>
                <a:cs typeface="Arial" pitchFamily="34" charset="0"/>
              </a:rPr>
              <a:t> to jedno lub więcej wyładowań atmosferycznych, występujących jako „rozbłysk”– błyskawica </a:t>
            </a:r>
            <a:br>
              <a:rPr lang="pl-PL" sz="1400" dirty="0" smtClean="0">
                <a:latin typeface="Arial" pitchFamily="34" charset="0"/>
                <a:cs typeface="Arial" pitchFamily="34" charset="0"/>
              </a:rPr>
            </a:br>
            <a:r>
              <a:rPr lang="pl-PL" sz="1400" dirty="0" smtClean="0">
                <a:latin typeface="Arial" pitchFamily="34" charset="0"/>
                <a:cs typeface="Arial" pitchFamily="34" charset="0"/>
              </a:rPr>
              <a:t>z suchym trzaskiem lub dudnieniem (grzmot). Burze zawsze związane są z występowaniem chmury lub chmur  Cumulonimbus </a:t>
            </a:r>
            <a:r>
              <a:rPr lang="pl-PL" sz="1400" i="1" dirty="0" smtClean="0">
                <a:latin typeface="Arial" pitchFamily="34" charset="0"/>
                <a:cs typeface="Arial" pitchFamily="34" charset="0"/>
              </a:rPr>
              <a:t>(</a:t>
            </a:r>
            <a:r>
              <a:rPr lang="pl-PL" sz="1400" i="1" dirty="0" err="1" smtClean="0">
                <a:latin typeface="Arial" pitchFamily="34" charset="0"/>
                <a:cs typeface="Arial" pitchFamily="34" charset="0"/>
              </a:rPr>
              <a:t>Cb</a:t>
            </a:r>
            <a:r>
              <a:rPr lang="pl-PL" sz="1400" i="1" dirty="0" smtClean="0">
                <a:latin typeface="Arial" pitchFamily="34" charset="0"/>
                <a:cs typeface="Arial" pitchFamily="34" charset="0"/>
              </a:rPr>
              <a:t>)</a:t>
            </a:r>
            <a:r>
              <a:rPr lang="pl-PL" sz="1400" i="1" dirty="0" smtClean="0">
                <a:solidFill>
                  <a:srgbClr val="002060"/>
                </a:solidFill>
                <a:latin typeface="Arial" pitchFamily="34" charset="0"/>
                <a:cs typeface="Arial" pitchFamily="34" charset="0"/>
              </a:rPr>
              <a:t>. </a:t>
            </a:r>
            <a:r>
              <a:rPr lang="pl-PL" sz="1400" dirty="0" smtClean="0">
                <a:latin typeface="Arial" pitchFamily="34" charset="0"/>
                <a:cs typeface="Arial" pitchFamily="34" charset="0"/>
              </a:rPr>
              <a:t>Przeważnie towarzyszy im silny i porywisty wiatr oraz przelotne opady, czasami intensywne. Chmury </a:t>
            </a:r>
            <a:r>
              <a:rPr lang="pl-PL" sz="1400" i="1" dirty="0" err="1" smtClean="0">
                <a:latin typeface="Arial" pitchFamily="34" charset="0"/>
                <a:cs typeface="Arial" pitchFamily="34" charset="0"/>
              </a:rPr>
              <a:t>Cb</a:t>
            </a:r>
            <a:r>
              <a:rPr lang="pl-PL" sz="1400" i="1" dirty="0" smtClean="0">
                <a:latin typeface="Arial" pitchFamily="34" charset="0"/>
                <a:cs typeface="Arial" pitchFamily="34" charset="0"/>
              </a:rPr>
              <a:t> </a:t>
            </a:r>
            <a:r>
              <a:rPr lang="pl-PL" sz="1400" dirty="0" smtClean="0">
                <a:latin typeface="Arial" pitchFamily="34" charset="0"/>
                <a:cs typeface="Arial" pitchFamily="34" charset="0"/>
              </a:rPr>
              <a:t>i burze powstają w warunkach chwiejnej równowagi atmosfery, przy istnieniu stosunkowo silnych prądów konwekcyjnych. </a:t>
            </a:r>
          </a:p>
          <a:p>
            <a:pPr>
              <a:buNone/>
            </a:pPr>
            <a:endParaRPr lang="pl-PL" sz="1400" dirty="0" smtClean="0">
              <a:latin typeface="Arial" pitchFamily="34" charset="0"/>
              <a:cs typeface="Arial" pitchFamily="34" charset="0"/>
            </a:endParaRPr>
          </a:p>
          <a:p>
            <a:pPr>
              <a:buNone/>
            </a:pPr>
            <a:endParaRPr lang="pl-PL" sz="1400"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Burza</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pic>
        <p:nvPicPr>
          <p:cNvPr id="12290" name="Picture 2" descr="Znalezione obrazy dla zapytania: ekstremalne zjawiska atmosferyczne burza"/>
          <p:cNvPicPr>
            <a:picLocks noChangeAspect="1" noChangeArrowheads="1"/>
          </p:cNvPicPr>
          <p:nvPr/>
        </p:nvPicPr>
        <p:blipFill>
          <a:blip r:embed="rId2" cstate="print"/>
          <a:srcRect/>
          <a:stretch>
            <a:fillRect/>
          </a:stretch>
        </p:blipFill>
        <p:spPr bwMode="auto">
          <a:xfrm>
            <a:off x="539552" y="3044630"/>
            <a:ext cx="3384376" cy="2256578"/>
          </a:xfrm>
          <a:prstGeom prst="rect">
            <a:avLst/>
          </a:prstGeom>
          <a:noFill/>
        </p:spPr>
      </p:pic>
      <p:sp>
        <p:nvSpPr>
          <p:cNvPr id="8" name="Prostokąt 7"/>
          <p:cNvSpPr/>
          <p:nvPr/>
        </p:nvSpPr>
        <p:spPr>
          <a:xfrm>
            <a:off x="467544" y="5312241"/>
            <a:ext cx="2502024" cy="461665"/>
          </a:xfrm>
          <a:prstGeom prst="rect">
            <a:avLst/>
          </a:prstGeom>
        </p:spPr>
        <p:txBody>
          <a:bodyPr wrap="square">
            <a:spAutoFit/>
          </a:bodyPr>
          <a:lstStyle/>
          <a:p>
            <a:r>
              <a:rPr lang="pl-PL" sz="1200" i="1" dirty="0" smtClean="0">
                <a:latin typeface="Arial" pitchFamily="34" charset="0"/>
                <a:cs typeface="Arial" pitchFamily="34" charset="0"/>
              </a:rPr>
              <a:t>Gwałtowne burze nad Polską</a:t>
            </a:r>
          </a:p>
          <a:p>
            <a:r>
              <a:rPr lang="pl-PL" sz="1200" i="1" dirty="0" smtClean="0">
                <a:latin typeface="Arial" pitchFamily="34" charset="0"/>
                <a:cs typeface="Arial" pitchFamily="34" charset="0"/>
              </a:rPr>
              <a:t>Źródło: https://www.focus.pl</a:t>
            </a:r>
            <a:endParaRPr lang="pl-PL" sz="1200" i="1" dirty="0">
              <a:latin typeface="Arial" pitchFamily="34" charset="0"/>
              <a:cs typeface="Arial" pitchFamily="34" charset="0"/>
            </a:endParaRPr>
          </a:p>
        </p:txBody>
      </p:sp>
      <p:pic>
        <p:nvPicPr>
          <p:cNvPr id="9" name="Picture 4" descr="Fotografia zrealizowana podczas burzy w nocy 30/31.08.2015 roku przedstawia wyładowania atmosferyczne nad Warszawą. Obiektyw 50 mm, f1,4, lustrzanka pełnoklatkowa, zdjęcie zrealizowane z użyciem wężyka spustowego. Minimalna czułość, długi czas naświetlania. Fot. Grzegorz Krzyżewski"/>
          <p:cNvPicPr>
            <a:picLocks noChangeAspect="1" noChangeArrowheads="1"/>
          </p:cNvPicPr>
          <p:nvPr/>
        </p:nvPicPr>
        <p:blipFill>
          <a:blip r:embed="rId3" cstate="print"/>
          <a:srcRect/>
          <a:stretch>
            <a:fillRect/>
          </a:stretch>
        </p:blipFill>
        <p:spPr bwMode="auto">
          <a:xfrm>
            <a:off x="4067944" y="3048708"/>
            <a:ext cx="4608512" cy="2252500"/>
          </a:xfrm>
          <a:prstGeom prst="rect">
            <a:avLst/>
          </a:prstGeom>
          <a:noFill/>
        </p:spPr>
      </p:pic>
      <p:sp>
        <p:nvSpPr>
          <p:cNvPr id="11" name="Prostokąt 10"/>
          <p:cNvSpPr/>
          <p:nvPr/>
        </p:nvSpPr>
        <p:spPr>
          <a:xfrm>
            <a:off x="3995936" y="5301208"/>
            <a:ext cx="4680520" cy="646331"/>
          </a:xfrm>
          <a:prstGeom prst="rect">
            <a:avLst/>
          </a:prstGeom>
        </p:spPr>
        <p:txBody>
          <a:bodyPr wrap="square">
            <a:spAutoFit/>
          </a:bodyPr>
          <a:lstStyle/>
          <a:p>
            <a:r>
              <a:rPr lang="pl-PL" sz="1200" i="1" dirty="0" smtClean="0">
                <a:latin typeface="Arial" pitchFamily="34" charset="0"/>
                <a:cs typeface="Arial" pitchFamily="34" charset="0"/>
              </a:rPr>
              <a:t>Burza  w nocy 30/31.08.2015 r. – wyładowania atmosferyczne </a:t>
            </a:r>
            <a:br>
              <a:rPr lang="pl-PL" sz="1200" i="1" dirty="0" smtClean="0">
                <a:latin typeface="Arial" pitchFamily="34" charset="0"/>
                <a:cs typeface="Arial" pitchFamily="34" charset="0"/>
              </a:rPr>
            </a:br>
            <a:r>
              <a:rPr lang="pl-PL" sz="1200" i="1" dirty="0" smtClean="0">
                <a:latin typeface="Arial" pitchFamily="34" charset="0"/>
                <a:cs typeface="Arial" pitchFamily="34" charset="0"/>
              </a:rPr>
              <a:t>nad Warszawą</a:t>
            </a:r>
          </a:p>
          <a:p>
            <a:r>
              <a:rPr lang="pl-PL" sz="1200" i="1" dirty="0" smtClean="0">
                <a:latin typeface="Arial" pitchFamily="34" charset="0"/>
                <a:cs typeface="Arial" pitchFamily="34" charset="0"/>
              </a:rPr>
              <a:t>Źródło: https://www.creazynauka.pl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3" name="Symbol zastępczy zawartości 2"/>
          <p:cNvSpPr>
            <a:spLocks noGrp="1"/>
          </p:cNvSpPr>
          <p:nvPr>
            <p:ph idx="1"/>
          </p:nvPr>
        </p:nvSpPr>
        <p:spPr>
          <a:xfrm>
            <a:off x="457200" y="836712"/>
            <a:ext cx="8229600" cy="4525963"/>
          </a:xfrm>
        </p:spPr>
        <p:txBody>
          <a:bodyPr>
            <a:noAutofit/>
          </a:bodyPr>
          <a:lstStyle/>
          <a:p>
            <a:pPr>
              <a:buNone/>
            </a:pPr>
            <a:endParaRPr lang="pl-PL" sz="1400" dirty="0" smtClean="0">
              <a:latin typeface="Arial" pitchFamily="34" charset="0"/>
              <a:cs typeface="Arial" pitchFamily="34" charset="0"/>
            </a:endParaRPr>
          </a:p>
          <a:p>
            <a:pPr>
              <a:buNone/>
            </a:pPr>
            <a:endParaRPr lang="pl-PL" sz="1400"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pic>
        <p:nvPicPr>
          <p:cNvPr id="35842" name="Picture 2" descr="Cyklon, orkan, tajfun, huragan. Czym się różnią?"/>
          <p:cNvPicPr>
            <a:picLocks noChangeAspect="1" noChangeArrowheads="1"/>
          </p:cNvPicPr>
          <p:nvPr/>
        </p:nvPicPr>
        <p:blipFill>
          <a:blip r:embed="rId2" cstate="print"/>
          <a:srcRect/>
          <a:stretch>
            <a:fillRect/>
          </a:stretch>
        </p:blipFill>
        <p:spPr bwMode="auto">
          <a:xfrm>
            <a:off x="932716" y="1412776"/>
            <a:ext cx="7167676" cy="4032448"/>
          </a:xfrm>
          <a:prstGeom prst="rect">
            <a:avLst/>
          </a:prstGeom>
          <a:noFill/>
        </p:spPr>
      </p:pic>
      <p:sp>
        <p:nvSpPr>
          <p:cNvPr id="8" name="Prostokąt 7"/>
          <p:cNvSpPr/>
          <p:nvPr/>
        </p:nvSpPr>
        <p:spPr>
          <a:xfrm>
            <a:off x="899592" y="5517232"/>
            <a:ext cx="3448000" cy="276999"/>
          </a:xfrm>
          <a:prstGeom prst="rect">
            <a:avLst/>
          </a:prstGeom>
        </p:spPr>
        <p:txBody>
          <a:bodyPr wrap="square">
            <a:spAutoFit/>
          </a:bodyPr>
          <a:lstStyle/>
          <a:p>
            <a:r>
              <a:rPr lang="pl-PL" sz="1200" i="1" dirty="0" smtClean="0">
                <a:latin typeface="Arial" pitchFamily="34" charset="0"/>
                <a:cs typeface="Arial" pitchFamily="34" charset="0"/>
              </a:rPr>
              <a:t>Źródło: https://www.tvnmeteo.tvn24.pl</a:t>
            </a:r>
            <a:endParaRPr lang="pl-PL" sz="1200" i="1" dirty="0">
              <a:latin typeface="Arial" pitchFamily="34" charset="0"/>
              <a:cs typeface="Arial" pitchFamily="34" charset="0"/>
            </a:endParaRPr>
          </a:p>
        </p:txBody>
      </p:sp>
      <p:sp>
        <p:nvSpPr>
          <p:cNvPr id="9" name="Tytuł 3"/>
          <p:cNvSpPr txBox="1">
            <a:spLocks/>
          </p:cNvSpPr>
          <p:nvPr/>
        </p:nvSpPr>
        <p:spPr>
          <a:xfrm>
            <a:off x="467544"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1800" b="1" i="1"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Tory ruchu cyklonów w latach 1985-2005 </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0" name="Prostokąt 9"/>
          <p:cNvSpPr/>
          <p:nvPr/>
        </p:nvSpPr>
        <p:spPr>
          <a:xfrm>
            <a:off x="1043608" y="404664"/>
            <a:ext cx="6336704" cy="523220"/>
          </a:xfrm>
          <a:prstGeom prst="rect">
            <a:avLst/>
          </a:prstGeom>
        </p:spPr>
        <p:txBody>
          <a:bodyPr wrap="square">
            <a:spAutoFit/>
          </a:bodyPr>
          <a:lstStyle/>
          <a:p>
            <a:endParaRPr lang="pl-PL" sz="1400" b="1" dirty="0" smtClean="0">
              <a:latin typeface="Arial" pitchFamily="34" charset="0"/>
              <a:cs typeface="Arial" pitchFamily="34" charset="0"/>
            </a:endParaRPr>
          </a:p>
          <a:p>
            <a:endParaRPr lang="pl-PL" sz="1400" b="1" dirty="0" smtClean="0">
              <a:latin typeface="Arial" pitchFamily="34" charset="0"/>
              <a:cs typeface="Arial" pitchFamily="34" charset="0"/>
            </a:endParaRPr>
          </a:p>
        </p:txBody>
      </p:sp>
      <p:sp>
        <p:nvSpPr>
          <p:cNvPr id="37890" name="AutoShape 2" descr="https://ziemianarozdrozu.pl/i/upload/zmiany-klimatu-zjawiska/skala-safir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2" name="AutoShape 4" descr="https://ziemianarozdrozu.pl/i/upload/zmiany-klimatu-zjawiska/skala-safir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4" name="AutoShape 6" descr="https://ziemianarozdrozu.pl/i/upload/zmiany-klimatu-zjawiska/skala-safir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6" name="AutoShape 8"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8" name="AutoShape 10"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00" name="AutoShape 12"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02" name="AutoShape 14"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04" name="AutoShape 16"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08" name="AutoShape 20"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10" name="AutoShape 22"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12" name="AutoShape 24"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914" name="AutoShape 26"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8914" name="AutoShape 2" descr="https://ziemianarozdrozu.pl/i/upload/zmiany-klimatu-zjawiska/huragan-poland-siz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8916" name="AutoShape 4" descr="https://ziemianarozdrozu.pl/i/upload/zmiany-klimatu-zjawiska/huragan-poland-siz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8918" name="AutoShape 6"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8920" name="AutoShape 8" descr="Huragany – skąd się biorą, jak sieją zniszczenie i jak wpływa 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8922" name="AutoShape 10" descr="https://ziemianarozdrozu.pl/i/upload/zmiany-klimatu-zjawiska/huragan-poland-size.jpg"/>
          <p:cNvSpPr>
            <a:spLocks noChangeAspect="1" noChangeArrowheads="1"/>
          </p:cNvSpPr>
          <p:nvPr/>
        </p:nvSpPr>
        <p:spPr bwMode="auto">
          <a:xfrm>
            <a:off x="155575" y="26828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8926" name="Picture 14" descr="Huragan Dorian. Nanieśliśmy kontury Polski na mapę cyklonu - Noizz"/>
          <p:cNvPicPr>
            <a:picLocks noChangeAspect="1" noChangeArrowheads="1"/>
          </p:cNvPicPr>
          <p:nvPr/>
        </p:nvPicPr>
        <p:blipFill>
          <a:blip r:embed="rId2" cstate="print"/>
          <a:srcRect b="10714"/>
          <a:stretch>
            <a:fillRect/>
          </a:stretch>
        </p:blipFill>
        <p:spPr bwMode="auto">
          <a:xfrm>
            <a:off x="1115616" y="1412776"/>
            <a:ext cx="4516342" cy="4032448"/>
          </a:xfrm>
          <a:prstGeom prst="rect">
            <a:avLst/>
          </a:prstGeom>
          <a:ln>
            <a:noFill/>
          </a:ln>
          <a:effectLst>
            <a:outerShdw blurRad="190500" algn="tl" rotWithShape="0">
              <a:srgbClr val="000000">
                <a:alpha val="70000"/>
              </a:srgbClr>
            </a:outerShdw>
          </a:effectLst>
        </p:spPr>
      </p:pic>
      <p:sp>
        <p:nvSpPr>
          <p:cNvPr id="25" name="Tytuł 3"/>
          <p:cNvSpPr txBox="1">
            <a:spLocks/>
          </p:cNvSpPr>
          <p:nvPr/>
        </p:nvSpPr>
        <p:spPr>
          <a:xfrm>
            <a:off x="599256" y="69269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Cyklony – ciekawostki</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28" name="Prostokąt 27"/>
          <p:cNvSpPr/>
          <p:nvPr/>
        </p:nvSpPr>
        <p:spPr>
          <a:xfrm>
            <a:off x="1051992" y="5517232"/>
            <a:ext cx="3448000" cy="276999"/>
          </a:xfrm>
          <a:prstGeom prst="rect">
            <a:avLst/>
          </a:prstGeom>
        </p:spPr>
        <p:txBody>
          <a:bodyPr wrap="square">
            <a:spAutoFit/>
          </a:bodyPr>
          <a:lstStyle/>
          <a:p>
            <a:r>
              <a:rPr lang="pl-PL" sz="1200" i="1" dirty="0" smtClean="0">
                <a:latin typeface="Arial" pitchFamily="34" charset="0"/>
                <a:cs typeface="Arial" pitchFamily="34" charset="0"/>
              </a:rPr>
              <a:t>Źródło: https://www.noizz.pl</a:t>
            </a:r>
            <a:endParaRPr lang="pl-PL" sz="1200" i="1" dirty="0">
              <a:latin typeface="Arial" pitchFamily="34" charset="0"/>
              <a:cs typeface="Arial" pitchFamily="34" charset="0"/>
            </a:endParaRPr>
          </a:p>
        </p:txBody>
      </p:sp>
      <p:sp>
        <p:nvSpPr>
          <p:cNvPr id="29" name="Objaśnienie prostokątne 28"/>
          <p:cNvSpPr/>
          <p:nvPr/>
        </p:nvSpPr>
        <p:spPr>
          <a:xfrm>
            <a:off x="5796136" y="2564904"/>
            <a:ext cx="2520280" cy="792088"/>
          </a:xfrm>
          <a:prstGeom prst="wedgeRectCallout">
            <a:avLst>
              <a:gd name="adj1" fmla="val -139872"/>
              <a:gd name="adj2" fmla="val 58275"/>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400" dirty="0" smtClean="0">
                <a:solidFill>
                  <a:schemeClr val="tx1"/>
                </a:solidFill>
                <a:latin typeface="Arial" pitchFamily="34" charset="0"/>
                <a:cs typeface="Arial" pitchFamily="34" charset="0"/>
              </a:rPr>
              <a:t>Kontury Polski naniesione na mapę huraganu Dorian</a:t>
            </a:r>
            <a:endParaRPr lang="pl-PL" sz="1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Susza we Francji. Rząd oferuje rolnikom szereg ulg i udogodnień"/>
          <p:cNvPicPr>
            <a:picLocks noChangeAspect="1" noChangeArrowheads="1"/>
          </p:cNvPicPr>
          <p:nvPr/>
        </p:nvPicPr>
        <p:blipFill>
          <a:blip r:embed="rId2" cstate="print"/>
          <a:srcRect/>
          <a:stretch>
            <a:fillRect/>
          </a:stretch>
        </p:blipFill>
        <p:spPr bwMode="auto">
          <a:xfrm>
            <a:off x="4932040" y="1556792"/>
            <a:ext cx="3419872" cy="2507590"/>
          </a:xfrm>
          <a:prstGeom prst="rect">
            <a:avLst/>
          </a:prstGeom>
          <a:noFill/>
        </p:spPr>
      </p:pic>
      <p:sp>
        <p:nvSpPr>
          <p:cNvPr id="4" name="Tytuł 3"/>
          <p:cNvSpPr>
            <a:spLocks noGrp="1"/>
          </p:cNvSpPr>
          <p:nvPr>
            <p:ph type="title"/>
          </p:nvPr>
        </p:nvSpPr>
        <p:spPr>
          <a:xfrm>
            <a:off x="539552" y="26064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3" name="Symbol zastępczy zawartości 2"/>
          <p:cNvSpPr>
            <a:spLocks noGrp="1"/>
          </p:cNvSpPr>
          <p:nvPr>
            <p:ph idx="1"/>
          </p:nvPr>
        </p:nvSpPr>
        <p:spPr>
          <a:xfrm>
            <a:off x="539552" y="4149080"/>
            <a:ext cx="8229600" cy="1944216"/>
          </a:xfrm>
        </p:spPr>
        <p:txBody>
          <a:bodyPr>
            <a:noAutofit/>
          </a:bodyPr>
          <a:lstStyle/>
          <a:p>
            <a:pPr algn="just">
              <a:buNone/>
            </a:pPr>
            <a:r>
              <a:rPr lang="pl-PL" sz="1400" dirty="0" smtClean="0">
                <a:latin typeface="Arial" pitchFamily="34" charset="0"/>
                <a:cs typeface="Arial" pitchFamily="34" charset="0"/>
              </a:rPr>
              <a:t>W cyklu rozwojowym suszy wyróżnia się trzy etapy: </a:t>
            </a:r>
          </a:p>
          <a:p>
            <a:pPr algn="just">
              <a:buFont typeface="Wingdings" pitchFamily="2" charset="2"/>
              <a:buChar char="§"/>
            </a:pPr>
            <a:r>
              <a:rPr lang="pl-PL" sz="1400" b="1" dirty="0" smtClean="0">
                <a:latin typeface="Arial" pitchFamily="34" charset="0"/>
                <a:cs typeface="Arial" pitchFamily="34" charset="0"/>
              </a:rPr>
              <a:t>susza atmosferyczna</a:t>
            </a:r>
            <a:r>
              <a:rPr lang="pl-PL" sz="1400" dirty="0" smtClean="0">
                <a:latin typeface="Arial" pitchFamily="34" charset="0"/>
                <a:cs typeface="Arial" pitchFamily="34" charset="0"/>
              </a:rPr>
              <a:t> – brak opadów (przez 20 dni), wysoka temperatura i niska wilgotność powietrza, przyczyną jest antycyklonalna (wyżowa) cyrkulacja atmosferyczna, powodująca napływ ciepłych i suchych mas powietrza;</a:t>
            </a:r>
          </a:p>
          <a:p>
            <a:pPr algn="just">
              <a:buFont typeface="Wingdings" pitchFamily="2" charset="2"/>
              <a:buChar char="§"/>
            </a:pPr>
            <a:r>
              <a:rPr lang="pl-PL" sz="1400" b="1" dirty="0" smtClean="0">
                <a:latin typeface="Arial" pitchFamily="34" charset="0"/>
                <a:cs typeface="Arial" pitchFamily="34" charset="0"/>
              </a:rPr>
              <a:t>susza glebowa</a:t>
            </a:r>
            <a:r>
              <a:rPr lang="pl-PL" sz="1400" dirty="0" smtClean="0">
                <a:latin typeface="Arial" pitchFamily="34" charset="0"/>
                <a:cs typeface="Arial" pitchFamily="34" charset="0"/>
              </a:rPr>
              <a:t> – oznacza niedobór wody dostępnej dla roślin, na tym etapie suszy obfite opady powodują szybkie uzupełnienie zasobów wody w strefie aeracji;</a:t>
            </a:r>
          </a:p>
          <a:p>
            <a:pPr algn="just">
              <a:buFont typeface="Wingdings" pitchFamily="2" charset="2"/>
              <a:buChar char="§"/>
            </a:pPr>
            <a:r>
              <a:rPr lang="pl-PL" sz="1400" b="1" dirty="0" smtClean="0">
                <a:latin typeface="Arial" pitchFamily="34" charset="0"/>
                <a:cs typeface="Arial" pitchFamily="34" charset="0"/>
              </a:rPr>
              <a:t>susza hydrologiczna</a:t>
            </a:r>
            <a:r>
              <a:rPr lang="pl-PL" sz="1400" dirty="0" smtClean="0">
                <a:latin typeface="Arial" pitchFamily="34" charset="0"/>
                <a:cs typeface="Arial" pitchFamily="34" charset="0"/>
              </a:rPr>
              <a:t> – zmniejszone zasoby wodne powierzchniowe i podziemne, późniejsza regeneracja wód podziemnych jest długotrwała.</a:t>
            </a:r>
            <a:endParaRPr lang="pl-PL" sz="1400"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1800" b="1" i="1"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Susza</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6" name="pole tekstowe 5"/>
          <p:cNvSpPr txBox="1"/>
          <p:nvPr/>
        </p:nvSpPr>
        <p:spPr>
          <a:xfrm>
            <a:off x="899592" y="1700808"/>
            <a:ext cx="7776864" cy="369332"/>
          </a:xfrm>
          <a:prstGeom prst="rect">
            <a:avLst/>
          </a:prstGeom>
          <a:noFill/>
        </p:spPr>
        <p:txBody>
          <a:bodyPr wrap="square" rtlCol="0">
            <a:spAutoFit/>
          </a:bodyPr>
          <a:lstStyle/>
          <a:p>
            <a:endParaRPr lang="pl-PL" dirty="0"/>
          </a:p>
        </p:txBody>
      </p:sp>
      <p:sp>
        <p:nvSpPr>
          <p:cNvPr id="7" name="Prostokąt 6"/>
          <p:cNvSpPr/>
          <p:nvPr/>
        </p:nvSpPr>
        <p:spPr>
          <a:xfrm>
            <a:off x="539552" y="1484784"/>
            <a:ext cx="4104456" cy="2462213"/>
          </a:xfrm>
          <a:prstGeom prst="rect">
            <a:avLst/>
          </a:prstGeom>
        </p:spPr>
        <p:txBody>
          <a:bodyPr wrap="square">
            <a:spAutoFit/>
          </a:bodyPr>
          <a:lstStyle/>
          <a:p>
            <a:pPr algn="just"/>
            <a:r>
              <a:rPr lang="pl-PL" sz="1400" b="1" dirty="0" smtClean="0">
                <a:latin typeface="Arial" pitchFamily="34" charset="0"/>
                <a:cs typeface="Arial" pitchFamily="34" charset="0"/>
              </a:rPr>
              <a:t>Susza</a:t>
            </a:r>
            <a:r>
              <a:rPr lang="pl-PL" sz="1400" dirty="0" smtClean="0">
                <a:latin typeface="Arial" pitchFamily="34" charset="0"/>
                <a:cs typeface="Arial" pitchFamily="34" charset="0"/>
              </a:rPr>
              <a:t> – długotrwały okres bez opadów atmosferycznych lub nieznacznym opadem </a:t>
            </a:r>
            <a:br>
              <a:rPr lang="pl-PL" sz="1400" dirty="0" smtClean="0">
                <a:latin typeface="Arial" pitchFamily="34" charset="0"/>
                <a:cs typeface="Arial" pitchFamily="34" charset="0"/>
              </a:rPr>
            </a:br>
            <a:r>
              <a:rPr lang="pl-PL" sz="1400" dirty="0" smtClean="0">
                <a:latin typeface="Arial" pitchFamily="34" charset="0"/>
                <a:cs typeface="Arial" pitchFamily="34" charset="0"/>
              </a:rPr>
              <a:t>w stosunku do średnich wieloletnich wartości </a:t>
            </a:r>
            <a:br>
              <a:rPr lang="pl-PL" sz="1400" dirty="0" smtClean="0">
                <a:latin typeface="Arial" pitchFamily="34" charset="0"/>
                <a:cs typeface="Arial" pitchFamily="34" charset="0"/>
              </a:rPr>
            </a:br>
            <a:r>
              <a:rPr lang="pl-PL" sz="1400" dirty="0" smtClean="0">
                <a:latin typeface="Arial" pitchFamily="34" charset="0"/>
                <a:cs typeface="Arial" pitchFamily="34" charset="0"/>
              </a:rPr>
              <a:t>i wysoką temperaturą. Prowadzi do znacznego wyczerpania zasobów wodnych w dorzeczu. </a:t>
            </a:r>
          </a:p>
          <a:p>
            <a:pPr algn="just"/>
            <a:r>
              <a:rPr lang="pl-PL" sz="1400" dirty="0" smtClean="0">
                <a:latin typeface="Arial" pitchFamily="34" charset="0"/>
                <a:cs typeface="Arial" pitchFamily="34" charset="0"/>
              </a:rPr>
              <a:t>Susza powoduje przesuszenie gleby, </a:t>
            </a:r>
            <a:r>
              <a:rPr lang="pl-PL" sz="1400" dirty="0" err="1" smtClean="0">
                <a:latin typeface="Arial" pitchFamily="34" charset="0"/>
                <a:cs typeface="Arial" pitchFamily="34" charset="0"/>
              </a:rPr>
              <a:t>zmniej-szenie</a:t>
            </a:r>
            <a:r>
              <a:rPr lang="pl-PL" sz="1400" dirty="0" smtClean="0">
                <a:latin typeface="Arial" pitchFamily="34" charset="0"/>
                <a:cs typeface="Arial" pitchFamily="34" charset="0"/>
              </a:rPr>
              <a:t> lub całkowite zniszczenie upraw roślin alimentacyjnych (a co za tym idzie klęski głodu), zmniejszenie zasobów wody pitnej, a także zwiększone prawdopodobieństwo katastrofalnych pożarów. </a:t>
            </a:r>
            <a:endParaRPr lang="pl-PL" sz="1400" dirty="0">
              <a:latin typeface="Arial" pitchFamily="34" charset="0"/>
              <a:cs typeface="Arial" pitchFamily="34" charset="0"/>
            </a:endParaRPr>
          </a:p>
        </p:txBody>
      </p:sp>
      <p:sp>
        <p:nvSpPr>
          <p:cNvPr id="4098" name="AutoShape 2" descr="https://ziemianarozdrozu.pl/i/upload/zmiany-klimatu-zjawiska/skala-safir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9208" y="274638"/>
            <a:ext cx="2818656" cy="490066"/>
          </a:xfrm>
        </p:spPr>
        <p:txBody>
          <a:bodyPr>
            <a:normAutofit/>
          </a:bodyPr>
          <a:lstStyle/>
          <a:p>
            <a:pPr algn="l"/>
            <a:r>
              <a:rPr lang="pl-PL" sz="1800" b="1" i="1" dirty="0" smtClean="0">
                <a:latin typeface="Arial" pitchFamily="34" charset="0"/>
                <a:cs typeface="Arial" pitchFamily="34" charset="0"/>
              </a:rPr>
              <a:t>Bibliografia</a:t>
            </a:r>
            <a:r>
              <a:rPr lang="pl-PL" sz="1800" b="1" dirty="0" smtClean="0">
                <a:latin typeface="Arial" pitchFamily="34" charset="0"/>
                <a:cs typeface="Arial" pitchFamily="34" charset="0"/>
              </a:rPr>
              <a:t>:</a:t>
            </a:r>
            <a:endParaRPr lang="pl-PL" sz="1800" b="1" dirty="0">
              <a:latin typeface="Arial" pitchFamily="34" charset="0"/>
              <a:cs typeface="Arial" pitchFamily="34" charset="0"/>
            </a:endParaRPr>
          </a:p>
        </p:txBody>
      </p:sp>
      <p:sp>
        <p:nvSpPr>
          <p:cNvPr id="3" name="Symbol zastępczy zawartości 2"/>
          <p:cNvSpPr>
            <a:spLocks noGrp="1"/>
          </p:cNvSpPr>
          <p:nvPr>
            <p:ph idx="1"/>
          </p:nvPr>
        </p:nvSpPr>
        <p:spPr>
          <a:xfrm>
            <a:off x="457200" y="764704"/>
            <a:ext cx="7499176" cy="4205064"/>
          </a:xfrm>
        </p:spPr>
        <p:txBody>
          <a:bodyPr>
            <a:noAutofit/>
          </a:bodyPr>
          <a:lstStyle/>
          <a:p>
            <a:pPr marL="288000" indent="-288000">
              <a:buFont typeface="+mj-lt"/>
              <a:buAutoNum type="arabicPeriod"/>
            </a:pPr>
            <a:endParaRPr lang="pl-PL" sz="1200" dirty="0" smtClean="0">
              <a:latin typeface="Arial" pitchFamily="34" charset="0"/>
              <a:cs typeface="Arial" pitchFamily="34" charset="0"/>
            </a:endParaRPr>
          </a:p>
          <a:p>
            <a:pPr marL="288000" indent="-288000">
              <a:buFont typeface="+mj-lt"/>
              <a:buAutoNum type="arabicPeriod"/>
            </a:pPr>
            <a:r>
              <a:rPr lang="pl-PL" sz="1200" dirty="0" smtClean="0">
                <a:latin typeface="Arial" pitchFamily="34" charset="0"/>
                <a:cs typeface="Arial" pitchFamily="34" charset="0"/>
              </a:rPr>
              <a:t>Jan </a:t>
            </a:r>
            <a:r>
              <a:rPr lang="pl-PL" sz="1200" dirty="0" err="1" smtClean="0">
                <a:latin typeface="Arial" pitchFamily="34" charset="0"/>
                <a:cs typeface="Arial" pitchFamily="34" charset="0"/>
              </a:rPr>
              <a:t>Tamulewicz</a:t>
            </a:r>
            <a:r>
              <a:rPr lang="pl-PL" sz="1200" dirty="0" smtClean="0">
                <a:latin typeface="Arial" pitchFamily="34" charset="0"/>
                <a:cs typeface="Arial" pitchFamily="34" charset="0"/>
              </a:rPr>
              <a:t>, </a:t>
            </a:r>
            <a:r>
              <a:rPr lang="pl-PL" sz="1200" i="1" dirty="0" smtClean="0">
                <a:latin typeface="Arial" pitchFamily="34" charset="0"/>
                <a:cs typeface="Arial" pitchFamily="34" charset="0"/>
              </a:rPr>
              <a:t>Wielka encyklopedia geografii świata</a:t>
            </a:r>
            <a:r>
              <a:rPr lang="pl-PL" sz="1200" dirty="0">
                <a:latin typeface="Arial" pitchFamily="34" charset="0"/>
                <a:cs typeface="Arial" pitchFamily="34" charset="0"/>
              </a:rPr>
              <a:t> </a:t>
            </a:r>
            <a:r>
              <a:rPr lang="pl-PL" sz="1200" dirty="0" smtClean="0">
                <a:latin typeface="Arial" pitchFamily="34" charset="0"/>
                <a:cs typeface="Arial" pitchFamily="34" charset="0"/>
              </a:rPr>
              <a:t>– </a:t>
            </a:r>
            <a:r>
              <a:rPr lang="pl-PL" sz="1200" i="1" dirty="0" smtClean="0">
                <a:latin typeface="Arial" pitchFamily="34" charset="0"/>
                <a:cs typeface="Arial" pitchFamily="34" charset="0"/>
              </a:rPr>
              <a:t>tom V. </a:t>
            </a:r>
            <a:r>
              <a:rPr lang="pl-PL" sz="1200" i="1" dirty="0" smtClean="0">
                <a:latin typeface="Arial" pitchFamily="34" charset="0"/>
                <a:cs typeface="Arial" pitchFamily="34" charset="0"/>
              </a:rPr>
              <a:t>Pogoda </a:t>
            </a:r>
            <a:r>
              <a:rPr lang="pl-PL" sz="1200" i="1" dirty="0" smtClean="0">
                <a:latin typeface="Arial" pitchFamily="34" charset="0"/>
                <a:cs typeface="Arial" pitchFamily="34" charset="0"/>
              </a:rPr>
              <a:t>i klimat ziemi.</a:t>
            </a:r>
            <a:endParaRPr lang="pl-PL" sz="1200" dirty="0" smtClean="0">
              <a:latin typeface="Arial" pitchFamily="34" charset="0"/>
              <a:cs typeface="Arial" pitchFamily="34" charset="0"/>
            </a:endParaRPr>
          </a:p>
          <a:p>
            <a:pPr marL="288000" indent="-288000">
              <a:buFont typeface="+mj-lt"/>
              <a:buAutoNum type="arabicPeriod"/>
            </a:pPr>
            <a:r>
              <a:rPr lang="pl-PL" sz="1200" dirty="0" smtClean="0">
                <a:latin typeface="Arial" pitchFamily="34" charset="0"/>
                <a:cs typeface="Arial" pitchFamily="34" charset="0"/>
              </a:rPr>
              <a:t>Jadwiga Kop, Maria Kucharska, Elżbieta </a:t>
            </a:r>
            <a:r>
              <a:rPr lang="pl-PL" sz="1200" dirty="0" err="1" smtClean="0">
                <a:latin typeface="Arial" pitchFamily="34" charset="0"/>
                <a:cs typeface="Arial" pitchFamily="34" charset="0"/>
              </a:rPr>
              <a:t>Szkurłat</a:t>
            </a:r>
            <a:r>
              <a:rPr lang="pl-PL" sz="1200" dirty="0" smtClean="0">
                <a:latin typeface="Arial" pitchFamily="34" charset="0"/>
                <a:cs typeface="Arial" pitchFamily="34" charset="0"/>
              </a:rPr>
              <a:t> , </a:t>
            </a:r>
            <a:r>
              <a:rPr lang="pl-PL" sz="1200" i="1" dirty="0" smtClean="0">
                <a:latin typeface="Arial" pitchFamily="34" charset="0"/>
                <a:cs typeface="Arial" pitchFamily="34" charset="0"/>
              </a:rPr>
              <a:t>Geografia. Podręcznik cz. I</a:t>
            </a:r>
            <a:r>
              <a:rPr lang="pl-PL" sz="1200" dirty="0">
                <a:latin typeface="Arial" pitchFamily="34" charset="0"/>
                <a:cs typeface="Arial" pitchFamily="34" charset="0"/>
              </a:rPr>
              <a:t>.</a:t>
            </a:r>
            <a:endParaRPr lang="pl-PL" sz="1200" dirty="0" smtClean="0">
              <a:latin typeface="Arial" pitchFamily="34" charset="0"/>
              <a:cs typeface="Arial" pitchFamily="34" charset="0"/>
            </a:endParaRPr>
          </a:p>
          <a:p>
            <a:pPr marL="288000" indent="-288000">
              <a:buFont typeface="+mj-lt"/>
              <a:buAutoNum type="arabicPeriod"/>
            </a:pPr>
            <a:r>
              <a:rPr lang="pl-PL" sz="1200" dirty="0" smtClean="0">
                <a:latin typeface="Arial" pitchFamily="34" charset="0"/>
                <a:cs typeface="Arial" pitchFamily="34" charset="0"/>
              </a:rPr>
              <a:t>http://zagle.pogodynka.pl</a:t>
            </a:r>
          </a:p>
          <a:p>
            <a:pPr marL="288000" indent="-288000">
              <a:buFont typeface="+mj-lt"/>
              <a:buAutoNum type="arabicPeriod"/>
            </a:pPr>
            <a:r>
              <a:rPr lang="pl-PL" sz="1200" dirty="0" smtClean="0">
                <a:latin typeface="Arial" pitchFamily="34" charset="0"/>
                <a:cs typeface="Arial" pitchFamily="34" charset="0"/>
              </a:rPr>
              <a:t>https://epodreczniki.pl</a:t>
            </a:r>
          </a:p>
          <a:p>
            <a:pPr marL="288000" indent="-288000">
              <a:buFont typeface="+mj-lt"/>
              <a:buAutoNum type="arabicPeriod"/>
            </a:pPr>
            <a:r>
              <a:rPr lang="pl-PL" sz="1200" dirty="0" smtClean="0">
                <a:latin typeface="Arial" pitchFamily="34" charset="0"/>
                <a:cs typeface="Arial" pitchFamily="34" charset="0"/>
              </a:rPr>
              <a:t>https://pl.wikipedia.org</a:t>
            </a:r>
          </a:p>
          <a:p>
            <a:pPr marL="288000" indent="-288000">
              <a:buFont typeface="+mj-lt"/>
              <a:buAutoNum type="arabicPeriod"/>
            </a:pPr>
            <a:r>
              <a:rPr lang="pl-PL" sz="1200" dirty="0" smtClean="0">
                <a:latin typeface="Arial" pitchFamily="34" charset="0"/>
                <a:cs typeface="Arial" pitchFamily="34" charset="0"/>
              </a:rPr>
              <a:t>https://www.mojapogoda.com</a:t>
            </a:r>
          </a:p>
          <a:p>
            <a:pPr marL="288000" indent="-288000">
              <a:buFont typeface="+mj-lt"/>
              <a:buAutoNum type="arabicPeriod"/>
            </a:pPr>
            <a:r>
              <a:rPr lang="pl-PL" sz="1200" dirty="0" smtClean="0">
                <a:latin typeface="Arial" pitchFamily="34" charset="0"/>
                <a:cs typeface="Arial" pitchFamily="34" charset="0"/>
              </a:rPr>
              <a:t>https://www.focus.pl</a:t>
            </a:r>
          </a:p>
          <a:p>
            <a:pPr marL="288000" indent="-288000">
              <a:buFont typeface="+mj-lt"/>
              <a:buAutoNum type="arabicPeriod"/>
            </a:pPr>
            <a:r>
              <a:rPr lang="pl-PL" sz="1200" dirty="0" smtClean="0">
                <a:latin typeface="Arial" pitchFamily="34" charset="0"/>
                <a:cs typeface="Arial" pitchFamily="34" charset="0"/>
              </a:rPr>
              <a:t>https://www.lowcyburz.pl</a:t>
            </a:r>
          </a:p>
          <a:p>
            <a:pPr marL="288000" indent="-288000">
              <a:buFont typeface="+mj-lt"/>
              <a:buAutoNum type="arabicPeriod"/>
            </a:pPr>
            <a:r>
              <a:rPr lang="pl-PL" sz="1200" dirty="0" smtClean="0">
                <a:latin typeface="Arial" pitchFamily="34" charset="0"/>
                <a:cs typeface="Arial" pitchFamily="34" charset="0"/>
              </a:rPr>
              <a:t>https://www.spacecoastdaily.com</a:t>
            </a:r>
          </a:p>
          <a:p>
            <a:pPr marL="288000" indent="-288000">
              <a:buFont typeface="+mj-lt"/>
              <a:buAutoNum type="arabicPeriod"/>
            </a:pPr>
            <a:r>
              <a:rPr lang="pl-PL" sz="1200" dirty="0" smtClean="0">
                <a:latin typeface="Arial" pitchFamily="34" charset="0"/>
                <a:cs typeface="Arial" pitchFamily="34" charset="0"/>
              </a:rPr>
              <a:t>https://www.printerest.com</a:t>
            </a:r>
          </a:p>
          <a:p>
            <a:pPr marL="288000" indent="-288000">
              <a:buFont typeface="+mj-lt"/>
              <a:buAutoNum type="arabicPeriod"/>
            </a:pPr>
            <a:r>
              <a:rPr lang="pl-PL" sz="1200" dirty="0" smtClean="0">
                <a:latin typeface="Arial" pitchFamily="34" charset="0"/>
                <a:cs typeface="Arial" pitchFamily="34" charset="0"/>
              </a:rPr>
              <a:t>https://</a:t>
            </a:r>
            <a:r>
              <a:rPr lang="pl-PL" sz="1200" dirty="0" smtClean="0">
                <a:latin typeface="Arial" pitchFamily="34" charset="0"/>
                <a:cs typeface="Arial" pitchFamily="34" charset="0"/>
              </a:rPr>
              <a:t>www.bluwaveboatrental.com</a:t>
            </a:r>
            <a:endParaRPr lang="pl-PL" sz="1200" dirty="0" smtClean="0">
              <a:latin typeface="Arial" pitchFamily="34" charset="0"/>
              <a:cs typeface="Arial" pitchFamily="34" charset="0"/>
            </a:endParaRPr>
          </a:p>
          <a:p>
            <a:pPr marL="288000" indent="-288000">
              <a:buFont typeface="+mj-lt"/>
              <a:buAutoNum type="arabicPeriod"/>
            </a:pPr>
            <a:r>
              <a:rPr lang="pl-PL" sz="1200" dirty="0" smtClean="0">
                <a:latin typeface="Arial" pitchFamily="34" charset="0"/>
                <a:cs typeface="Arial" pitchFamily="34" charset="0"/>
              </a:rPr>
              <a:t>https://www.wiadomosci.radiozet.pl</a:t>
            </a:r>
          </a:p>
          <a:p>
            <a:pPr marL="288000" indent="-288000">
              <a:buFont typeface="+mj-lt"/>
              <a:buAutoNum type="arabicPeriod"/>
            </a:pPr>
            <a:r>
              <a:rPr lang="pl-PL" sz="1200" dirty="0" smtClean="0">
                <a:latin typeface="Arial" pitchFamily="34" charset="0"/>
                <a:cs typeface="Arial" pitchFamily="34" charset="0"/>
              </a:rPr>
              <a:t>https://www.podroze.onet.pl</a:t>
            </a:r>
          </a:p>
          <a:p>
            <a:pPr marL="288000" indent="-288000">
              <a:buFont typeface="+mj-lt"/>
              <a:buAutoNum type="arabicPeriod"/>
            </a:pPr>
            <a:r>
              <a:rPr lang="pl-PL" sz="1200" dirty="0" smtClean="0">
                <a:latin typeface="Arial" pitchFamily="34" charset="0"/>
                <a:cs typeface="Arial" pitchFamily="34" charset="0"/>
              </a:rPr>
              <a:t>https://www.tvnmeteo.tvn24.pl</a:t>
            </a:r>
          </a:p>
          <a:p>
            <a:pPr marL="288000" indent="-288000">
              <a:buFont typeface="+mj-lt"/>
              <a:buAutoNum type="arabicPeriod"/>
            </a:pPr>
            <a:r>
              <a:rPr lang="pl-PL" sz="1200" dirty="0" smtClean="0">
                <a:latin typeface="Arial" pitchFamily="34" charset="0"/>
                <a:cs typeface="Arial" pitchFamily="34" charset="0"/>
              </a:rPr>
              <a:t>https://www.wgsr.uw.edu.pl</a:t>
            </a:r>
          </a:p>
          <a:p>
            <a:pPr marL="288000" indent="-288000">
              <a:buFont typeface="+mj-lt"/>
              <a:buAutoNum type="arabicPeriod"/>
            </a:pPr>
            <a:r>
              <a:rPr lang="pl-PL" sz="1200" dirty="0" smtClean="0">
                <a:latin typeface="Arial" pitchFamily="34" charset="0"/>
                <a:cs typeface="Arial" pitchFamily="34" charset="0"/>
              </a:rPr>
              <a:t>https://www.wykop.pl</a:t>
            </a:r>
          </a:p>
          <a:p>
            <a:pPr marL="288000" indent="-288000">
              <a:buFont typeface="+mj-lt"/>
              <a:buAutoNum type="arabicPeriod"/>
            </a:pPr>
            <a:r>
              <a:rPr lang="pl-PL" sz="1200" dirty="0" smtClean="0">
                <a:latin typeface="Arial" pitchFamily="34" charset="0"/>
                <a:cs typeface="Arial" pitchFamily="34" charset="0"/>
              </a:rPr>
              <a:t>https://www.wiadomosci.onet.pl</a:t>
            </a:r>
          </a:p>
          <a:p>
            <a:pPr marL="288000" indent="-288000">
              <a:buFont typeface="+mj-lt"/>
              <a:buAutoNum type="arabicPeriod"/>
            </a:pPr>
            <a:r>
              <a:rPr lang="pl-PL" sz="1200" dirty="0" smtClean="0">
                <a:latin typeface="Arial" pitchFamily="34" charset="0"/>
                <a:cs typeface="Arial" pitchFamily="34" charset="0"/>
              </a:rPr>
              <a:t>https://www.planeta.pl</a:t>
            </a:r>
          </a:p>
          <a:p>
            <a:pPr marL="288000" indent="-288000">
              <a:buFont typeface="+mj-lt"/>
              <a:buAutoNum type="arabicPeriod"/>
            </a:pPr>
            <a:r>
              <a:rPr lang="pl-PL" sz="1200" dirty="0" smtClean="0">
                <a:latin typeface="Arial" pitchFamily="34" charset="0"/>
                <a:cs typeface="Arial" pitchFamily="34" charset="0"/>
              </a:rPr>
              <a:t>https://www.tawernaskipperow.pl</a:t>
            </a:r>
          </a:p>
          <a:p>
            <a:pPr marL="288000" indent="-288000">
              <a:buFont typeface="+mj-lt"/>
              <a:buAutoNum type="arabicPeriod"/>
            </a:pPr>
            <a:r>
              <a:rPr lang="pl-PL" sz="1200" dirty="0" smtClean="0">
                <a:latin typeface="Arial" pitchFamily="34" charset="0"/>
                <a:cs typeface="Arial" pitchFamily="34" charset="0"/>
              </a:rPr>
              <a:t>https://www.zagle.se.pl</a:t>
            </a:r>
          </a:p>
          <a:p>
            <a:pPr marL="288000" indent="-288000">
              <a:buFont typeface="+mj-lt"/>
              <a:buAutoNum type="arabicPeriod"/>
            </a:pPr>
            <a:r>
              <a:rPr lang="pl-PL" sz="1200" dirty="0" smtClean="0">
                <a:latin typeface="Arial" pitchFamily="34" charset="0"/>
                <a:cs typeface="Arial" pitchFamily="34" charset="0"/>
              </a:rPr>
              <a:t>https://www.wiadomosci.gazeta.pl</a:t>
            </a:r>
          </a:p>
          <a:p>
            <a:pPr marL="288000" indent="-288000">
              <a:buFont typeface="+mj-lt"/>
              <a:buAutoNum type="arabicPeriod"/>
            </a:pPr>
            <a:r>
              <a:rPr lang="pl-PL" sz="1200" dirty="0" smtClean="0">
                <a:latin typeface="Arial" pitchFamily="34" charset="0"/>
                <a:cs typeface="Arial" pitchFamily="34" charset="0"/>
              </a:rPr>
              <a:t>https://</a:t>
            </a:r>
            <a:r>
              <a:rPr lang="pl-PL" sz="1200" dirty="0" smtClean="0">
                <a:latin typeface="Arial" pitchFamily="34" charset="0"/>
                <a:cs typeface="Arial" pitchFamily="34" charset="0"/>
              </a:rPr>
              <a:t>www.polityka.pl</a:t>
            </a:r>
            <a:endParaRPr lang="pl-PL" sz="1200" dirty="0" smtClean="0">
              <a:latin typeface="Arial" pitchFamily="34" charset="0"/>
              <a:cs typeface="Arial" pitchFamily="34" charset="0"/>
            </a:endParaRPr>
          </a:p>
          <a:p>
            <a:pPr marL="288000" indent="-288000">
              <a:buFont typeface="+mj-lt"/>
              <a:buAutoNum type="arabicPeriod"/>
            </a:pPr>
            <a:r>
              <a:rPr lang="pl-PL" sz="1200" dirty="0" smtClean="0">
                <a:latin typeface="Arial" pitchFamily="34" charset="0"/>
                <a:cs typeface="Arial" pitchFamily="34" charset="0"/>
              </a:rPr>
              <a:t>https://www.noizz.pl</a:t>
            </a:r>
            <a:endParaRPr lang="pl-PL" sz="1200" dirty="0">
              <a:latin typeface="Arial" pitchFamily="34" charset="0"/>
              <a:cs typeface="Arial" pitchFamily="34" charset="0"/>
            </a:endParaRPr>
          </a:p>
        </p:txBody>
      </p:sp>
      <p:pic>
        <p:nvPicPr>
          <p:cNvPr id="44036" name="Picture 4" descr="Znalezione obrazy dla zapytania: książki"/>
          <p:cNvPicPr>
            <a:picLocks noChangeAspect="1" noChangeArrowheads="1"/>
          </p:cNvPicPr>
          <p:nvPr/>
        </p:nvPicPr>
        <p:blipFill>
          <a:blip r:embed="rId2" cstate="print"/>
          <a:srcRect/>
          <a:stretch>
            <a:fillRect/>
          </a:stretch>
        </p:blipFill>
        <p:spPr bwMode="auto">
          <a:xfrm>
            <a:off x="6516216" y="554441"/>
            <a:ext cx="2160240" cy="1650423"/>
          </a:xfrm>
          <a:prstGeom prst="rect">
            <a:avLst/>
          </a:prstGeom>
          <a:noFill/>
        </p:spPr>
      </p:pic>
      <p:sp>
        <p:nvSpPr>
          <p:cNvPr id="44040" name="AutoShape 8" descr="Znalezione obrazy dla zapytania: strony ww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42" name="AutoShape 10" descr="Znalezione obrazy dla zapytania: strony ww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44" name="AutoShape 12" descr="Znalezione obrazy dla zapytania: strony ww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46" name="AutoShape 14" descr="Znalezione obrazy dla zapytania: strony ww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48" name="AutoShape 16" descr="Znalezione obrazy dla zapytania: strony ww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50" name="AutoShape 18" descr="Znalezione obrazy dla zapytania: strony ww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52" name="AutoShape 20" descr="Znalezione obrazy dla zapytania: strony ww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54" name="AutoShape 22" descr="https://www.blog.gdaq.pl/wp-content/uploads/2015/12/najtansze-domeny-internetowe-p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56" name="AutoShape 24" descr="https://www.blog.gdaq.pl/wp-content/uploads/2015/12/najtansze-domeny-internetowe-p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58" name="AutoShape 26" descr="https://www.blog.gdaq.pl/wp-content/uploads/2015/12/najtansze-domeny-internetowe-p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60" name="AutoShape 28" descr="https://www.blog.gdaq.pl/wp-content/uploads/2015/12/najtansze-domeny-internetowe-p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62" name="AutoShape 30" descr="https://www.blog.gdaq.pl/wp-content/uploads/2015/12/najtansze-domeny-internetowe-p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64" name="AutoShape 32" descr="https://www.blog.gdaq.pl/wp-content/uploads/2015/12/najtansze-domeny-internetowe-p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4066" name="Picture 34" descr="Znalezione obrazy dla zapytania: strony www"/>
          <p:cNvPicPr>
            <a:picLocks noChangeAspect="1" noChangeArrowheads="1"/>
          </p:cNvPicPr>
          <p:nvPr/>
        </p:nvPicPr>
        <p:blipFill>
          <a:blip r:embed="rId3" cstate="print"/>
          <a:srcRect/>
          <a:stretch>
            <a:fillRect/>
          </a:stretch>
        </p:blipFill>
        <p:spPr bwMode="auto">
          <a:xfrm>
            <a:off x="4427984" y="3212976"/>
            <a:ext cx="2133600" cy="13716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Stadia rozwoju chmur burzowych</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pic>
        <p:nvPicPr>
          <p:cNvPr id="7" name="Picture 2" descr="http://www.mojapogoda.com/uploads/pics/burze_schemat2.jpg"/>
          <p:cNvPicPr>
            <a:picLocks noChangeAspect="1" noChangeArrowheads="1"/>
          </p:cNvPicPr>
          <p:nvPr/>
        </p:nvPicPr>
        <p:blipFill>
          <a:blip r:embed="rId2" cstate="print"/>
          <a:srcRect/>
          <a:stretch>
            <a:fillRect/>
          </a:stretch>
        </p:blipFill>
        <p:spPr bwMode="auto">
          <a:xfrm>
            <a:off x="899592" y="1340768"/>
            <a:ext cx="6899920" cy="4173014"/>
          </a:xfrm>
          <a:prstGeom prst="rect">
            <a:avLst/>
          </a:prstGeom>
          <a:noFill/>
        </p:spPr>
      </p:pic>
      <p:sp>
        <p:nvSpPr>
          <p:cNvPr id="9" name="Prostokąt 8"/>
          <p:cNvSpPr/>
          <p:nvPr/>
        </p:nvSpPr>
        <p:spPr>
          <a:xfrm>
            <a:off x="899592" y="5517232"/>
            <a:ext cx="4032448" cy="461665"/>
          </a:xfrm>
          <a:prstGeom prst="rect">
            <a:avLst/>
          </a:prstGeom>
        </p:spPr>
        <p:txBody>
          <a:bodyPr wrap="square">
            <a:spAutoFit/>
          </a:bodyPr>
          <a:lstStyle/>
          <a:p>
            <a:r>
              <a:rPr lang="pl-PL" sz="1200" i="1" dirty="0" smtClean="0">
                <a:latin typeface="Arial" pitchFamily="34" charset="0"/>
                <a:cs typeface="Arial" pitchFamily="34" charset="0"/>
              </a:rPr>
              <a:t>Stadia rozwoju chmury burzowej </a:t>
            </a:r>
            <a:r>
              <a:rPr lang="pl-PL" sz="1200" i="1" dirty="0" err="1" smtClean="0">
                <a:latin typeface="Arial" pitchFamily="34" charset="0"/>
                <a:cs typeface="Arial" pitchFamily="34" charset="0"/>
              </a:rPr>
              <a:t>Cb</a:t>
            </a:r>
            <a:endParaRPr lang="pl-PL" sz="1200" i="1" dirty="0" smtClean="0">
              <a:latin typeface="Arial" pitchFamily="34" charset="0"/>
              <a:cs typeface="Arial" pitchFamily="34" charset="0"/>
            </a:endParaRPr>
          </a:p>
          <a:p>
            <a:r>
              <a:rPr lang="pl-PL" sz="1200" i="1" dirty="0" smtClean="0">
                <a:latin typeface="Arial" pitchFamily="34" charset="0"/>
                <a:cs typeface="Arial" pitchFamily="34" charset="0"/>
              </a:rPr>
              <a:t>Źródło: https://www.mojapogoda.com</a:t>
            </a:r>
            <a:endParaRPr lang="pl-PL" sz="1200" i="1" dirty="0">
              <a:latin typeface="Arial" pitchFamily="34" charset="0"/>
              <a:cs typeface="Arial" pitchFamily="34" charset="0"/>
            </a:endParaRPr>
          </a:p>
        </p:txBody>
      </p:sp>
      <p:sp>
        <p:nvSpPr>
          <p:cNvPr id="6" name="Prostokąt 5"/>
          <p:cNvSpPr/>
          <p:nvPr/>
        </p:nvSpPr>
        <p:spPr>
          <a:xfrm>
            <a:off x="971600" y="3645024"/>
            <a:ext cx="9361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2123728" y="3645024"/>
            <a:ext cx="1008112"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3275856" y="3645024"/>
            <a:ext cx="100811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p:nvPr/>
        </p:nvSpPr>
        <p:spPr>
          <a:xfrm>
            <a:off x="4427984" y="3645024"/>
            <a:ext cx="100811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p:cNvSpPr/>
          <p:nvPr/>
        </p:nvSpPr>
        <p:spPr>
          <a:xfrm>
            <a:off x="5580112" y="3645024"/>
            <a:ext cx="100811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6660232" y="3645024"/>
            <a:ext cx="1080120"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p:cNvSpPr txBox="1"/>
          <p:nvPr/>
        </p:nvSpPr>
        <p:spPr>
          <a:xfrm>
            <a:off x="899592" y="3573016"/>
            <a:ext cx="1224136" cy="1200329"/>
          </a:xfrm>
          <a:prstGeom prst="rect">
            <a:avLst/>
          </a:prstGeom>
          <a:noFill/>
        </p:spPr>
        <p:txBody>
          <a:bodyPr wrap="square" rtlCol="0">
            <a:spAutoFit/>
          </a:bodyPr>
          <a:lstStyle/>
          <a:p>
            <a:r>
              <a:rPr lang="pl-PL" sz="800" dirty="0" smtClean="0">
                <a:latin typeface="Arial" pitchFamily="34" charset="0"/>
                <a:cs typeface="Arial" pitchFamily="34" charset="0"/>
              </a:rPr>
              <a:t>Tworzenie się chmury burzowej na skutek konwekcji lub turbulencji mechanicznej. Silne  prądy wstępujące. Początek procesów  elektryzacji </a:t>
            </a:r>
            <a:br>
              <a:rPr lang="pl-PL" sz="800" dirty="0" smtClean="0">
                <a:latin typeface="Arial" pitchFamily="34" charset="0"/>
                <a:cs typeface="Arial" pitchFamily="34" charset="0"/>
              </a:rPr>
            </a:br>
            <a:r>
              <a:rPr lang="pl-PL" sz="800" dirty="0" smtClean="0">
                <a:latin typeface="Arial" pitchFamily="34" charset="0"/>
                <a:cs typeface="Arial" pitchFamily="34" charset="0"/>
              </a:rPr>
              <a:t>w chmurze burzowej.</a:t>
            </a:r>
            <a:endParaRPr lang="pl-PL" sz="800" dirty="0">
              <a:latin typeface="Arial" pitchFamily="34" charset="0"/>
              <a:cs typeface="Arial" pitchFamily="34" charset="0"/>
            </a:endParaRPr>
          </a:p>
        </p:txBody>
      </p:sp>
      <p:sp>
        <p:nvSpPr>
          <p:cNvPr id="16" name="pole tekstowe 15"/>
          <p:cNvSpPr txBox="1"/>
          <p:nvPr/>
        </p:nvSpPr>
        <p:spPr>
          <a:xfrm>
            <a:off x="4067944" y="6021288"/>
            <a:ext cx="184731" cy="369332"/>
          </a:xfrm>
          <a:prstGeom prst="rect">
            <a:avLst/>
          </a:prstGeom>
          <a:noFill/>
        </p:spPr>
        <p:txBody>
          <a:bodyPr wrap="none" rtlCol="0">
            <a:spAutoFit/>
          </a:bodyPr>
          <a:lstStyle/>
          <a:p>
            <a:endParaRPr lang="pl-PL" dirty="0"/>
          </a:p>
        </p:txBody>
      </p:sp>
      <p:sp>
        <p:nvSpPr>
          <p:cNvPr id="17" name="pole tekstowe 16"/>
          <p:cNvSpPr txBox="1"/>
          <p:nvPr/>
        </p:nvSpPr>
        <p:spPr>
          <a:xfrm>
            <a:off x="2051720" y="3557915"/>
            <a:ext cx="1224136" cy="1446550"/>
          </a:xfrm>
          <a:prstGeom prst="rect">
            <a:avLst/>
          </a:prstGeom>
          <a:noFill/>
        </p:spPr>
        <p:txBody>
          <a:bodyPr wrap="square" rtlCol="0">
            <a:spAutoFit/>
          </a:bodyPr>
          <a:lstStyle/>
          <a:p>
            <a:r>
              <a:rPr lang="pl-PL" sz="800" dirty="0" smtClean="0">
                <a:latin typeface="Arial" pitchFamily="34" charset="0"/>
                <a:cs typeface="Arial" pitchFamily="34" charset="0"/>
              </a:rPr>
              <a:t>Silne prądy wstępujące. Stałe wypiętrzanie się chmury burzowej. Wzrost różnicy potencjałów w obrębie chmury umożliwiający początek </a:t>
            </a:r>
            <a:r>
              <a:rPr lang="pl-PL" sz="800" dirty="0" err="1" smtClean="0">
                <a:latin typeface="Arial" pitchFamily="34" charset="0"/>
                <a:cs typeface="Arial" pitchFamily="34" charset="0"/>
              </a:rPr>
              <a:t>wewnętrz</a:t>
            </a:r>
            <a:r>
              <a:rPr lang="pl-PL" sz="800" dirty="0" smtClean="0">
                <a:latin typeface="Arial" pitchFamily="34" charset="0"/>
                <a:cs typeface="Arial" pitchFamily="34" charset="0"/>
              </a:rPr>
              <a:t>-</a:t>
            </a:r>
          </a:p>
          <a:p>
            <a:r>
              <a:rPr lang="pl-PL" sz="800" dirty="0" err="1" smtClean="0">
                <a:latin typeface="Arial" pitchFamily="34" charset="0"/>
                <a:cs typeface="Arial" pitchFamily="34" charset="0"/>
              </a:rPr>
              <a:t>nej</a:t>
            </a:r>
            <a:r>
              <a:rPr lang="pl-PL" sz="800" dirty="0" smtClean="0">
                <a:latin typeface="Arial" pitchFamily="34" charset="0"/>
                <a:cs typeface="Arial" pitchFamily="34" charset="0"/>
              </a:rPr>
              <a:t> aktywności elektrycznej. </a:t>
            </a:r>
            <a:r>
              <a:rPr lang="pl-PL" sz="800" dirty="0" err="1" smtClean="0">
                <a:latin typeface="Arial" pitchFamily="34" charset="0"/>
                <a:cs typeface="Arial" pitchFamily="34" charset="0"/>
              </a:rPr>
              <a:t>Wystę-puje</a:t>
            </a:r>
            <a:r>
              <a:rPr lang="pl-PL" sz="800" dirty="0" smtClean="0">
                <a:latin typeface="Arial" pitchFamily="34" charset="0"/>
                <a:cs typeface="Arial" pitchFamily="34" charset="0"/>
              </a:rPr>
              <a:t> silna turbulencja.</a:t>
            </a:r>
            <a:endParaRPr lang="pl-PL" sz="800" dirty="0">
              <a:latin typeface="Arial" pitchFamily="34" charset="0"/>
              <a:cs typeface="Arial" pitchFamily="34" charset="0"/>
            </a:endParaRPr>
          </a:p>
        </p:txBody>
      </p:sp>
      <p:sp>
        <p:nvSpPr>
          <p:cNvPr id="19" name="pole tekstowe 18"/>
          <p:cNvSpPr txBox="1"/>
          <p:nvPr/>
        </p:nvSpPr>
        <p:spPr>
          <a:xfrm>
            <a:off x="3203848" y="3557334"/>
            <a:ext cx="1224136" cy="1815882"/>
          </a:xfrm>
          <a:prstGeom prst="rect">
            <a:avLst/>
          </a:prstGeom>
          <a:noFill/>
        </p:spPr>
        <p:txBody>
          <a:bodyPr wrap="square" rtlCol="0">
            <a:spAutoFit/>
          </a:bodyPr>
          <a:lstStyle/>
          <a:p>
            <a:r>
              <a:rPr lang="pl-PL" sz="800" dirty="0" smtClean="0">
                <a:latin typeface="Arial" pitchFamily="34" charset="0"/>
                <a:cs typeface="Arial" pitchFamily="34" charset="0"/>
              </a:rPr>
              <a:t>Intensyfikacja </a:t>
            </a:r>
            <a:r>
              <a:rPr lang="pl-PL" sz="800" dirty="0" err="1" smtClean="0">
                <a:latin typeface="Arial" pitchFamily="34" charset="0"/>
                <a:cs typeface="Arial" pitchFamily="34" charset="0"/>
              </a:rPr>
              <a:t>wew-nętrznej</a:t>
            </a:r>
            <a:r>
              <a:rPr lang="pl-PL" sz="800" dirty="0" smtClean="0">
                <a:latin typeface="Arial" pitchFamily="34" charset="0"/>
                <a:cs typeface="Arial" pitchFamily="34" charset="0"/>
              </a:rPr>
              <a:t> aktywności elektrycznej  wraz</a:t>
            </a:r>
            <a:br>
              <a:rPr lang="pl-PL" sz="800" dirty="0" smtClean="0">
                <a:latin typeface="Arial" pitchFamily="34" charset="0"/>
                <a:cs typeface="Arial" pitchFamily="34" charset="0"/>
              </a:rPr>
            </a:br>
            <a:r>
              <a:rPr lang="pl-PL" sz="800" dirty="0" smtClean="0">
                <a:latin typeface="Arial" pitchFamily="34" charset="0"/>
                <a:cs typeface="Arial" pitchFamily="34" charset="0"/>
              </a:rPr>
              <a:t> z rozwojem burzy. Aktywne wyładowania wewnętrzne </a:t>
            </a:r>
            <a:r>
              <a:rPr lang="pl-PL" sz="800" dirty="0" err="1" smtClean="0">
                <a:latin typeface="Arial" pitchFamily="34" charset="0"/>
                <a:cs typeface="Arial" pitchFamily="34" charset="0"/>
              </a:rPr>
              <a:t>umoż-liwiają</a:t>
            </a:r>
            <a:r>
              <a:rPr lang="pl-PL" sz="800" dirty="0" smtClean="0">
                <a:latin typeface="Arial" pitchFamily="34" charset="0"/>
                <a:cs typeface="Arial" pitchFamily="34" charset="0"/>
              </a:rPr>
              <a:t> identyfikację intensywnych burz. Występuje silna turbulencja i prądy wstępujące. Silne zlodowacenie cząstek chmurowych i wysoka koncentracja gradu.</a:t>
            </a:r>
            <a:endParaRPr lang="pl-PL" sz="800" dirty="0">
              <a:latin typeface="Arial" pitchFamily="34" charset="0"/>
              <a:cs typeface="Arial" pitchFamily="34" charset="0"/>
            </a:endParaRPr>
          </a:p>
        </p:txBody>
      </p:sp>
      <p:sp>
        <p:nvSpPr>
          <p:cNvPr id="20" name="pole tekstowe 19"/>
          <p:cNvSpPr txBox="1"/>
          <p:nvPr/>
        </p:nvSpPr>
        <p:spPr>
          <a:xfrm>
            <a:off x="4355976" y="3573016"/>
            <a:ext cx="1152128" cy="1938992"/>
          </a:xfrm>
          <a:prstGeom prst="rect">
            <a:avLst/>
          </a:prstGeom>
          <a:noFill/>
        </p:spPr>
        <p:txBody>
          <a:bodyPr wrap="square" rtlCol="0">
            <a:spAutoFit/>
          </a:bodyPr>
          <a:lstStyle/>
          <a:p>
            <a:r>
              <a:rPr lang="pl-PL" sz="800" dirty="0" smtClean="0">
                <a:latin typeface="Arial" pitchFamily="34" charset="0"/>
                <a:cs typeface="Arial" pitchFamily="34" charset="0"/>
              </a:rPr>
              <a:t>Kulminacja </a:t>
            </a:r>
            <a:r>
              <a:rPr lang="pl-PL" sz="800" dirty="0" err="1" smtClean="0">
                <a:latin typeface="Arial" pitchFamily="34" charset="0"/>
                <a:cs typeface="Arial" pitchFamily="34" charset="0"/>
              </a:rPr>
              <a:t>wew-nętrznej</a:t>
            </a:r>
            <a:r>
              <a:rPr lang="pl-PL" sz="800" dirty="0" smtClean="0">
                <a:latin typeface="Arial" pitchFamily="34" charset="0"/>
                <a:cs typeface="Arial" pitchFamily="34" charset="0"/>
              </a:rPr>
              <a:t> aktywności elektrycznej  przy maksymalnym rozwoju pionowym chmury burzowej. Początek pojawiania się wyładowań do-ziemnych. Występuje silna turbulencja oraz prądy wstępujące. Silne zlodowacenie cząstek chmurowych i wysoka </a:t>
            </a:r>
            <a:r>
              <a:rPr lang="pl-PL" sz="800" dirty="0" err="1" smtClean="0">
                <a:latin typeface="Arial" pitchFamily="34" charset="0"/>
                <a:cs typeface="Arial" pitchFamily="34" charset="0"/>
              </a:rPr>
              <a:t>koncen-tracja</a:t>
            </a:r>
            <a:r>
              <a:rPr lang="pl-PL" sz="800" dirty="0" smtClean="0">
                <a:latin typeface="Arial" pitchFamily="34" charset="0"/>
                <a:cs typeface="Arial" pitchFamily="34" charset="0"/>
              </a:rPr>
              <a:t> gradu.</a:t>
            </a:r>
          </a:p>
        </p:txBody>
      </p:sp>
      <p:sp>
        <p:nvSpPr>
          <p:cNvPr id="21" name="pole tekstowe 20"/>
          <p:cNvSpPr txBox="1"/>
          <p:nvPr/>
        </p:nvSpPr>
        <p:spPr>
          <a:xfrm>
            <a:off x="5508104" y="3573016"/>
            <a:ext cx="1152128" cy="1938992"/>
          </a:xfrm>
          <a:prstGeom prst="rect">
            <a:avLst/>
          </a:prstGeom>
          <a:noFill/>
        </p:spPr>
        <p:txBody>
          <a:bodyPr wrap="square" rtlCol="0">
            <a:spAutoFit/>
          </a:bodyPr>
          <a:lstStyle/>
          <a:p>
            <a:r>
              <a:rPr lang="pl-PL" sz="800" dirty="0" smtClean="0">
                <a:latin typeface="Arial" pitchFamily="34" charset="0"/>
                <a:cs typeface="Arial" pitchFamily="34" charset="0"/>
              </a:rPr>
              <a:t>Kulminacja </a:t>
            </a:r>
            <a:r>
              <a:rPr lang="pl-PL" sz="800" dirty="0" err="1" smtClean="0">
                <a:latin typeface="Arial" pitchFamily="34" charset="0"/>
                <a:cs typeface="Arial" pitchFamily="34" charset="0"/>
              </a:rPr>
              <a:t>wystę-powania</a:t>
            </a:r>
            <a:r>
              <a:rPr lang="pl-PL" sz="800" dirty="0" smtClean="0">
                <a:latin typeface="Arial" pitchFamily="34" charset="0"/>
                <a:cs typeface="Arial" pitchFamily="34" charset="0"/>
              </a:rPr>
              <a:t> wyładowań doziemnych. </a:t>
            </a:r>
            <a:r>
              <a:rPr lang="pl-PL" sz="800" dirty="0" err="1" smtClean="0">
                <a:latin typeface="Arial" pitchFamily="34" charset="0"/>
                <a:cs typeface="Arial" pitchFamily="34" charset="0"/>
              </a:rPr>
              <a:t>Wyła-dowania</a:t>
            </a:r>
            <a:r>
              <a:rPr lang="pl-PL" sz="800" dirty="0" smtClean="0">
                <a:latin typeface="Arial" pitchFamily="34" charset="0"/>
                <a:cs typeface="Arial" pitchFamily="34" charset="0"/>
              </a:rPr>
              <a:t> </a:t>
            </a:r>
            <a:r>
              <a:rPr lang="pl-PL" sz="800" dirty="0" err="1" smtClean="0">
                <a:latin typeface="Arial" pitchFamily="34" charset="0"/>
                <a:cs typeface="Arial" pitchFamily="34" charset="0"/>
              </a:rPr>
              <a:t>wewnętrz-ne</a:t>
            </a:r>
            <a:r>
              <a:rPr lang="pl-PL" sz="800" dirty="0" smtClean="0">
                <a:latin typeface="Arial" pitchFamily="34" charset="0"/>
                <a:cs typeface="Arial" pitchFamily="34" charset="0"/>
              </a:rPr>
              <a:t>. Występuje silna turbulencja oraz </a:t>
            </a:r>
            <a:r>
              <a:rPr lang="pl-PL" sz="800" dirty="0" err="1" smtClean="0">
                <a:latin typeface="Arial" pitchFamily="34" charset="0"/>
                <a:cs typeface="Arial" pitchFamily="34" charset="0"/>
              </a:rPr>
              <a:t>prą-dy</a:t>
            </a:r>
            <a:r>
              <a:rPr lang="pl-PL" sz="800" dirty="0" smtClean="0">
                <a:latin typeface="Arial" pitchFamily="34" charset="0"/>
                <a:cs typeface="Arial" pitchFamily="34" charset="0"/>
              </a:rPr>
              <a:t> wstępujące. </a:t>
            </a:r>
            <a:r>
              <a:rPr lang="pl-PL" sz="800" dirty="0" err="1" smtClean="0">
                <a:latin typeface="Arial" pitchFamily="34" charset="0"/>
                <a:cs typeface="Arial" pitchFamily="34" charset="0"/>
              </a:rPr>
              <a:t>Po-czątek</a:t>
            </a:r>
            <a:r>
              <a:rPr lang="pl-PL" sz="800" dirty="0" smtClean="0">
                <a:latin typeface="Arial" pitchFamily="34" charset="0"/>
                <a:cs typeface="Arial" pitchFamily="34" charset="0"/>
              </a:rPr>
              <a:t> pojawiania się silnych prądów </a:t>
            </a:r>
            <a:r>
              <a:rPr lang="pl-PL" sz="800" dirty="0" err="1" smtClean="0">
                <a:latin typeface="Arial" pitchFamily="34" charset="0"/>
                <a:cs typeface="Arial" pitchFamily="34" charset="0"/>
              </a:rPr>
              <a:t>zstę-pujących</a:t>
            </a:r>
            <a:r>
              <a:rPr lang="pl-PL" sz="800" dirty="0" smtClean="0">
                <a:latin typeface="Arial" pitchFamily="34" charset="0"/>
                <a:cs typeface="Arial" pitchFamily="34" charset="0"/>
              </a:rPr>
              <a:t>. Silne </a:t>
            </a:r>
            <a:r>
              <a:rPr lang="pl-PL" sz="800" dirty="0" err="1" smtClean="0">
                <a:latin typeface="Arial" pitchFamily="34" charset="0"/>
                <a:cs typeface="Arial" pitchFamily="34" charset="0"/>
              </a:rPr>
              <a:t>zlo-dowacenie</a:t>
            </a:r>
            <a:r>
              <a:rPr lang="pl-PL" sz="800" dirty="0" smtClean="0">
                <a:latin typeface="Arial" pitchFamily="34" charset="0"/>
                <a:cs typeface="Arial" pitchFamily="34" charset="0"/>
              </a:rPr>
              <a:t> cząstek chmurowych i </a:t>
            </a:r>
            <a:r>
              <a:rPr lang="pl-PL" sz="800" dirty="0" err="1" smtClean="0">
                <a:latin typeface="Arial" pitchFamily="34" charset="0"/>
                <a:cs typeface="Arial" pitchFamily="34" charset="0"/>
              </a:rPr>
              <a:t>wyso-ka</a:t>
            </a:r>
            <a:r>
              <a:rPr lang="pl-PL" sz="800" dirty="0" smtClean="0">
                <a:latin typeface="Arial" pitchFamily="34" charset="0"/>
                <a:cs typeface="Arial" pitchFamily="34" charset="0"/>
              </a:rPr>
              <a:t> koncentracja gradu. Pojawiają się intensywne opady.</a:t>
            </a:r>
            <a:endParaRPr lang="pl-PL" sz="800" dirty="0">
              <a:latin typeface="Arial" pitchFamily="34" charset="0"/>
              <a:cs typeface="Arial" pitchFamily="34" charset="0"/>
            </a:endParaRPr>
          </a:p>
        </p:txBody>
      </p:sp>
      <p:sp>
        <p:nvSpPr>
          <p:cNvPr id="22" name="pole tekstowe 21"/>
          <p:cNvSpPr txBox="1"/>
          <p:nvPr/>
        </p:nvSpPr>
        <p:spPr>
          <a:xfrm>
            <a:off x="6660232" y="3573016"/>
            <a:ext cx="1152128" cy="1815882"/>
          </a:xfrm>
          <a:prstGeom prst="rect">
            <a:avLst/>
          </a:prstGeom>
          <a:noFill/>
        </p:spPr>
        <p:txBody>
          <a:bodyPr wrap="square" rtlCol="0">
            <a:spAutoFit/>
          </a:bodyPr>
          <a:lstStyle/>
          <a:p>
            <a:r>
              <a:rPr lang="pl-PL" sz="800" dirty="0" smtClean="0">
                <a:latin typeface="Arial" pitchFamily="34" charset="0"/>
                <a:cs typeface="Arial" pitchFamily="34" charset="0"/>
              </a:rPr>
              <a:t>Rzadkie wyładowania wewnątrzchmurowe. Występuje silne turbulencja i prądy zstępujące. Następuje rozpad chmury burzowej </a:t>
            </a:r>
            <a:br>
              <a:rPr lang="pl-PL" sz="800" dirty="0" smtClean="0">
                <a:latin typeface="Arial" pitchFamily="34" charset="0"/>
                <a:cs typeface="Arial" pitchFamily="34" charset="0"/>
              </a:rPr>
            </a:br>
            <a:r>
              <a:rPr lang="pl-PL" sz="800" dirty="0" smtClean="0">
                <a:latin typeface="Arial" pitchFamily="34" charset="0"/>
                <a:cs typeface="Arial" pitchFamily="34" charset="0"/>
              </a:rPr>
              <a:t>i przekształcenie się pozostałości w inne rodzaje chmur lub też całkowite rozproszenie </a:t>
            </a:r>
            <a:br>
              <a:rPr lang="pl-PL" sz="800" dirty="0" smtClean="0">
                <a:latin typeface="Arial" pitchFamily="34" charset="0"/>
                <a:cs typeface="Arial" pitchFamily="34" charset="0"/>
              </a:rPr>
            </a:br>
            <a:r>
              <a:rPr lang="pl-PL" sz="800" dirty="0" smtClean="0">
                <a:latin typeface="Arial" pitchFamily="34" charset="0"/>
                <a:cs typeface="Arial" pitchFamily="34" charset="0"/>
              </a:rPr>
              <a:t>w otoczeniu.</a:t>
            </a:r>
            <a:endParaRPr lang="pl-PL"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Rodzaje burz</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3" name="Prostokąt 12"/>
          <p:cNvSpPr/>
          <p:nvPr/>
        </p:nvSpPr>
        <p:spPr>
          <a:xfrm>
            <a:off x="539552" y="1255400"/>
            <a:ext cx="7920880" cy="2893100"/>
          </a:xfrm>
          <a:prstGeom prst="rect">
            <a:avLst/>
          </a:prstGeom>
        </p:spPr>
        <p:txBody>
          <a:bodyPr wrap="square">
            <a:spAutoFit/>
          </a:bodyPr>
          <a:lstStyle/>
          <a:p>
            <a:r>
              <a:rPr lang="pl-PL" sz="1400" dirty="0" smtClean="0">
                <a:latin typeface="Arial" pitchFamily="34" charset="0"/>
                <a:cs typeface="Arial" pitchFamily="34" charset="0"/>
              </a:rPr>
              <a:t>Ze względu na genezę burze dzielą się na:</a:t>
            </a:r>
          </a:p>
          <a:p>
            <a:pPr marL="342900" indent="-342900">
              <a:buFont typeface="+mj-lt"/>
              <a:buAutoNum type="alphaLcParenR"/>
            </a:pPr>
            <a:r>
              <a:rPr lang="pl-PL" sz="1400" b="1" dirty="0" smtClean="0">
                <a:latin typeface="Arial" pitchFamily="34" charset="0"/>
                <a:cs typeface="Arial" pitchFamily="34" charset="0"/>
              </a:rPr>
              <a:t>burze frontowe </a:t>
            </a:r>
            <a:r>
              <a:rPr lang="pl-PL" sz="1400" dirty="0" smtClean="0">
                <a:latin typeface="Arial" pitchFamily="34" charset="0"/>
                <a:cs typeface="Arial" pitchFamily="34" charset="0"/>
              </a:rPr>
              <a:t>– towarzyszą często frontom chłodnym, </a:t>
            </a:r>
            <a:br>
              <a:rPr lang="pl-PL" sz="1400" dirty="0" smtClean="0">
                <a:latin typeface="Arial" pitchFamily="34" charset="0"/>
                <a:cs typeface="Arial" pitchFamily="34" charset="0"/>
              </a:rPr>
            </a:br>
            <a:r>
              <a:rPr lang="pl-PL" sz="1400" dirty="0" smtClean="0">
                <a:latin typeface="Arial" pitchFamily="34" charset="0"/>
                <a:cs typeface="Arial" pitchFamily="34" charset="0"/>
              </a:rPr>
              <a:t>a w porze letniej  niekiedy również frontom ciepłym. Występują najczęściej jako wał chmur wzdłuż linii frontu lub przed nią. Szerokość takiego wału waha się od kilku do kilkudziesięciu kilometrów, długość może dochodzić do kilku tysięcy kilometrów. Wysokość chmur </a:t>
            </a:r>
            <a:r>
              <a:rPr lang="pl-PL" sz="1400" i="1" dirty="0" err="1" smtClean="0">
                <a:latin typeface="Arial" pitchFamily="34" charset="0"/>
                <a:cs typeface="Arial" pitchFamily="34" charset="0"/>
              </a:rPr>
              <a:t>Cb</a:t>
            </a:r>
            <a:r>
              <a:rPr lang="pl-PL" sz="1400" i="1" dirty="0" smtClean="0">
                <a:latin typeface="Arial" pitchFamily="34" charset="0"/>
                <a:cs typeface="Arial" pitchFamily="34" charset="0"/>
              </a:rPr>
              <a:t> </a:t>
            </a:r>
            <a:r>
              <a:rPr lang="pl-PL" sz="1400" dirty="0" smtClean="0">
                <a:latin typeface="Arial" pitchFamily="34" charset="0"/>
                <a:cs typeface="Arial" pitchFamily="34" charset="0"/>
              </a:rPr>
              <a:t>wynosi zazwyczaj</a:t>
            </a:r>
            <a:r>
              <a:rPr lang="pl-PL" sz="1400" i="1" dirty="0" smtClean="0">
                <a:latin typeface="Arial" pitchFamily="34" charset="0"/>
                <a:cs typeface="Arial" pitchFamily="34" charset="0"/>
              </a:rPr>
              <a:t> 7</a:t>
            </a:r>
            <a:r>
              <a:rPr lang="pl-PL" sz="1400" dirty="0" smtClean="0">
                <a:latin typeface="Arial" pitchFamily="34" charset="0"/>
                <a:cs typeface="Arial" pitchFamily="34" charset="0"/>
              </a:rPr>
              <a:t>-9 </a:t>
            </a:r>
            <a:r>
              <a:rPr lang="pl-PL" sz="1400" dirty="0" err="1" smtClean="0">
                <a:latin typeface="Arial" pitchFamily="34" charset="0"/>
                <a:cs typeface="Arial" pitchFamily="34" charset="0"/>
              </a:rPr>
              <a:t>km</a:t>
            </a:r>
            <a:r>
              <a:rPr lang="pl-PL" sz="1400" dirty="0" smtClean="0">
                <a:latin typeface="Arial" pitchFamily="34" charset="0"/>
                <a:cs typeface="Arial" pitchFamily="34" charset="0"/>
              </a:rPr>
              <a:t>. Charakteryzują się one większą intensywnością niż burze </a:t>
            </a:r>
            <a:r>
              <a:rPr lang="pl-PL" sz="1400" dirty="0" err="1" smtClean="0">
                <a:latin typeface="Arial" pitchFamily="34" charset="0"/>
                <a:cs typeface="Arial" pitchFamily="34" charset="0"/>
              </a:rPr>
              <a:t>wewnątrzmasowe</a:t>
            </a:r>
            <a:r>
              <a:rPr lang="pl-PL" sz="1400" dirty="0" smtClean="0">
                <a:latin typeface="Arial" pitchFamily="34" charset="0"/>
                <a:cs typeface="Arial" pitchFamily="34" charset="0"/>
              </a:rPr>
              <a:t> i podczas ich występowania obserwuje się najczęściej: </a:t>
            </a:r>
          </a:p>
          <a:p>
            <a:pPr marL="702000" indent="-342900">
              <a:buFont typeface="Wingdings" pitchFamily="2" charset="2"/>
              <a:buChar char="§"/>
            </a:pPr>
            <a:r>
              <a:rPr lang="pl-PL" sz="1400" dirty="0" smtClean="0">
                <a:latin typeface="Arial" pitchFamily="34" charset="0"/>
                <a:cs typeface="Arial" pitchFamily="34" charset="0"/>
              </a:rPr>
              <a:t>wzrost prędkości wiatru (nawet do 15 m/s), </a:t>
            </a:r>
          </a:p>
          <a:p>
            <a:pPr marL="702000" indent="-342900">
              <a:buFont typeface="Wingdings" pitchFamily="2" charset="2"/>
              <a:buChar char="§"/>
            </a:pPr>
            <a:r>
              <a:rPr lang="pl-PL" sz="1400" dirty="0" smtClean="0">
                <a:latin typeface="Arial" pitchFamily="34" charset="0"/>
                <a:cs typeface="Arial" pitchFamily="34" charset="0"/>
              </a:rPr>
              <a:t>wzrost porywistości wiatru (częste porywy powyżej 20 m/s), </a:t>
            </a:r>
          </a:p>
          <a:p>
            <a:pPr marL="702000" indent="-342900">
              <a:buFont typeface="Wingdings" pitchFamily="2" charset="2"/>
              <a:buChar char="§"/>
            </a:pPr>
            <a:r>
              <a:rPr lang="pl-PL" sz="1400" dirty="0" smtClean="0">
                <a:latin typeface="Arial" pitchFamily="34" charset="0"/>
                <a:cs typeface="Arial" pitchFamily="34" charset="0"/>
              </a:rPr>
              <a:t>zmiana kierunku wiatru, </a:t>
            </a:r>
          </a:p>
          <a:p>
            <a:pPr marL="702000" indent="-342900">
              <a:buFont typeface="Wingdings" pitchFamily="2" charset="2"/>
              <a:buChar char="§"/>
            </a:pPr>
            <a:r>
              <a:rPr lang="pl-PL" sz="1400" dirty="0" smtClean="0">
                <a:latin typeface="Arial" pitchFamily="34" charset="0"/>
                <a:cs typeface="Arial" pitchFamily="34" charset="0"/>
              </a:rPr>
              <a:t>spadek temperatury powietrza, </a:t>
            </a:r>
          </a:p>
          <a:p>
            <a:pPr marL="702000" indent="-342900">
              <a:buFont typeface="Wingdings" pitchFamily="2" charset="2"/>
              <a:buChar char="§"/>
            </a:pPr>
            <a:r>
              <a:rPr lang="pl-PL" sz="1400" dirty="0" smtClean="0">
                <a:latin typeface="Arial" pitchFamily="34" charset="0"/>
                <a:cs typeface="Arial" pitchFamily="34" charset="0"/>
              </a:rPr>
              <a:t>częściej występują także opady gradu. </a:t>
            </a:r>
          </a:p>
          <a:p>
            <a:pPr marL="342900" indent="-342900"/>
            <a:r>
              <a:rPr lang="pl-PL" sz="1400" dirty="0" smtClean="0">
                <a:latin typeface="Arial" pitchFamily="34" charset="0"/>
                <a:cs typeface="Arial" pitchFamily="34" charset="0"/>
              </a:rPr>
              <a:t>	Z chmurami frontowymi (</a:t>
            </a:r>
            <a:r>
              <a:rPr lang="pl-PL" sz="1400" i="1" dirty="0" err="1" smtClean="0">
                <a:latin typeface="Arial" pitchFamily="34" charset="0"/>
                <a:cs typeface="Arial" pitchFamily="34" charset="0"/>
              </a:rPr>
              <a:t>Cb</a:t>
            </a:r>
            <a:r>
              <a:rPr lang="pl-PL" sz="1400" i="1" dirty="0" smtClean="0">
                <a:latin typeface="Arial" pitchFamily="34" charset="0"/>
                <a:cs typeface="Arial" pitchFamily="34" charset="0"/>
              </a:rPr>
              <a:t>) </a:t>
            </a:r>
            <a:r>
              <a:rPr lang="pl-PL" sz="1400" dirty="0" smtClean="0">
                <a:latin typeface="Arial" pitchFamily="34" charset="0"/>
                <a:cs typeface="Arial" pitchFamily="34" charset="0"/>
              </a:rPr>
              <a:t>związane są także zjawiska jak: trąba powietrzna lub wodna. </a:t>
            </a:r>
          </a:p>
        </p:txBody>
      </p:sp>
      <p:pic>
        <p:nvPicPr>
          <p:cNvPr id="15" name="Picture 2" descr="https://lowcyburz.pl/wp-content/uploads/2011/08/P1020748-HDTV-1080.jpg"/>
          <p:cNvPicPr>
            <a:picLocks noChangeAspect="1" noChangeArrowheads="1"/>
          </p:cNvPicPr>
          <p:nvPr/>
        </p:nvPicPr>
        <p:blipFill>
          <a:blip r:embed="rId2" cstate="print"/>
          <a:srcRect/>
          <a:stretch>
            <a:fillRect/>
          </a:stretch>
        </p:blipFill>
        <p:spPr bwMode="auto">
          <a:xfrm>
            <a:off x="971600" y="4149080"/>
            <a:ext cx="3201936" cy="1800200"/>
          </a:xfrm>
          <a:prstGeom prst="rect">
            <a:avLst/>
          </a:prstGeom>
          <a:noFill/>
        </p:spPr>
      </p:pic>
      <p:sp>
        <p:nvSpPr>
          <p:cNvPr id="16" name="Prostokąt 15"/>
          <p:cNvSpPr/>
          <p:nvPr/>
        </p:nvSpPr>
        <p:spPr>
          <a:xfrm>
            <a:off x="971600" y="5960906"/>
            <a:ext cx="2502024" cy="276999"/>
          </a:xfrm>
          <a:prstGeom prst="rect">
            <a:avLst/>
          </a:prstGeom>
        </p:spPr>
        <p:txBody>
          <a:bodyPr wrap="square">
            <a:spAutoFit/>
          </a:bodyPr>
          <a:lstStyle/>
          <a:p>
            <a:r>
              <a:rPr lang="pl-PL" sz="1200" i="1" dirty="0" smtClean="0">
                <a:latin typeface="Arial" pitchFamily="34" charset="0"/>
                <a:cs typeface="Arial" pitchFamily="34" charset="0"/>
              </a:rPr>
              <a:t>Źródło: https://www.focus.pl</a:t>
            </a:r>
            <a:endParaRPr lang="pl-PL" sz="1200" i="1" dirty="0">
              <a:latin typeface="Arial" pitchFamily="34" charset="0"/>
              <a:cs typeface="Arial" pitchFamily="34" charset="0"/>
            </a:endParaRPr>
          </a:p>
        </p:txBody>
      </p:sp>
      <p:pic>
        <p:nvPicPr>
          <p:cNvPr id="27650" name="Picture 2" descr="https://lowcyburz.pl/wp-content/uploads/2011/08/2016.06.17-Krzysztof-Piasecki-Cb-arc-pra-2.jpg"/>
          <p:cNvPicPr>
            <a:picLocks noChangeAspect="1" noChangeArrowheads="1"/>
          </p:cNvPicPr>
          <p:nvPr/>
        </p:nvPicPr>
        <p:blipFill>
          <a:blip r:embed="rId3" cstate="print"/>
          <a:srcRect b="4034"/>
          <a:stretch>
            <a:fillRect/>
          </a:stretch>
        </p:blipFill>
        <p:spPr bwMode="auto">
          <a:xfrm>
            <a:off x="5220072" y="4149080"/>
            <a:ext cx="3096344" cy="1981660"/>
          </a:xfrm>
          <a:prstGeom prst="rect">
            <a:avLst/>
          </a:prstGeom>
          <a:noFill/>
        </p:spPr>
      </p:pic>
      <p:sp>
        <p:nvSpPr>
          <p:cNvPr id="17" name="Prostokąt 16"/>
          <p:cNvSpPr/>
          <p:nvPr/>
        </p:nvSpPr>
        <p:spPr>
          <a:xfrm>
            <a:off x="5155942" y="6107922"/>
            <a:ext cx="2502024" cy="461665"/>
          </a:xfrm>
          <a:prstGeom prst="rect">
            <a:avLst/>
          </a:prstGeom>
        </p:spPr>
        <p:txBody>
          <a:bodyPr wrap="square">
            <a:spAutoFit/>
          </a:bodyPr>
          <a:lstStyle/>
          <a:p>
            <a:r>
              <a:rPr lang="pl-PL" sz="1200" i="1" dirty="0" smtClean="0">
                <a:latin typeface="Arial" pitchFamily="34" charset="0"/>
                <a:cs typeface="Arial" pitchFamily="34" charset="0"/>
              </a:rPr>
              <a:t>Rozległa burza frontowa</a:t>
            </a:r>
          </a:p>
          <a:p>
            <a:r>
              <a:rPr lang="pl-PL" sz="1200" i="1" dirty="0" smtClean="0">
                <a:latin typeface="Arial" pitchFamily="34" charset="0"/>
                <a:cs typeface="Arial" pitchFamily="34" charset="0"/>
              </a:rPr>
              <a:t>Źródło: https://www.lowcyburz.pl</a:t>
            </a:r>
            <a:endParaRPr lang="pl-PL" sz="1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Rodzaje burz</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3" name="Prostokąt 12"/>
          <p:cNvSpPr/>
          <p:nvPr/>
        </p:nvSpPr>
        <p:spPr>
          <a:xfrm>
            <a:off x="539552" y="1255400"/>
            <a:ext cx="7920880" cy="4401205"/>
          </a:xfrm>
          <a:prstGeom prst="rect">
            <a:avLst/>
          </a:prstGeom>
        </p:spPr>
        <p:txBody>
          <a:bodyPr wrap="square">
            <a:spAutoFit/>
          </a:bodyPr>
          <a:lstStyle/>
          <a:p>
            <a:pPr marL="342900" indent="-342900"/>
            <a:r>
              <a:rPr lang="pl-PL" sz="1400" b="1" dirty="0" smtClean="0">
                <a:latin typeface="Arial" pitchFamily="34" charset="0"/>
                <a:cs typeface="Arial" pitchFamily="34" charset="0"/>
              </a:rPr>
              <a:t>b)    burze </a:t>
            </a:r>
            <a:r>
              <a:rPr lang="pl-PL" sz="1400" b="1" dirty="0" err="1" smtClean="0">
                <a:latin typeface="Arial" pitchFamily="34" charset="0"/>
                <a:cs typeface="Arial" pitchFamily="34" charset="0"/>
              </a:rPr>
              <a:t>wewnątrzmasowe</a:t>
            </a:r>
            <a:r>
              <a:rPr lang="pl-PL" sz="1400" b="1" dirty="0" smtClean="0">
                <a:latin typeface="Arial" pitchFamily="34" charset="0"/>
                <a:cs typeface="Arial" pitchFamily="34" charset="0"/>
              </a:rPr>
              <a:t> </a:t>
            </a:r>
            <a:r>
              <a:rPr lang="pl-PL" sz="1400" dirty="0" smtClean="0">
                <a:latin typeface="Arial" pitchFamily="34" charset="0"/>
                <a:cs typeface="Arial" pitchFamily="34" charset="0"/>
              </a:rPr>
              <a:t>– powstają z reguły nad silnie rozgrzanym lądem w lecie.</a:t>
            </a:r>
            <a:r>
              <a:rPr lang="pl-PL" sz="1400" b="1" dirty="0" smtClean="0">
                <a:latin typeface="Arial" pitchFamily="34" charset="0"/>
                <a:cs typeface="Arial" pitchFamily="34" charset="0"/>
              </a:rPr>
              <a:t> </a:t>
            </a:r>
            <a:br>
              <a:rPr lang="pl-PL" sz="1400" b="1" dirty="0" smtClean="0">
                <a:latin typeface="Arial" pitchFamily="34" charset="0"/>
                <a:cs typeface="Arial" pitchFamily="34" charset="0"/>
              </a:rPr>
            </a:br>
            <a:r>
              <a:rPr lang="pl-PL" sz="1400" dirty="0" smtClean="0">
                <a:latin typeface="Arial" pitchFamily="34" charset="0"/>
                <a:cs typeface="Arial" pitchFamily="34" charset="0"/>
              </a:rPr>
              <a:t>Można podzielić na dwa rodzaje:</a:t>
            </a:r>
          </a:p>
          <a:p>
            <a:pPr marL="684000" indent="-342900">
              <a:buFont typeface="Wingdings" pitchFamily="2" charset="2"/>
              <a:buChar char="§"/>
            </a:pPr>
            <a:r>
              <a:rPr lang="pl-PL" sz="1400" b="1" dirty="0" smtClean="0">
                <a:solidFill>
                  <a:srgbClr val="0070C0"/>
                </a:solidFill>
                <a:latin typeface="Arial" pitchFamily="34" charset="0"/>
                <a:cs typeface="Arial" pitchFamily="34" charset="0"/>
              </a:rPr>
              <a:t>burze termiczne</a:t>
            </a:r>
            <a:r>
              <a:rPr lang="pl-PL" sz="1400" dirty="0" smtClean="0">
                <a:latin typeface="Arial" pitchFamily="34" charset="0"/>
                <a:cs typeface="Arial" pitchFamily="34" charset="0"/>
              </a:rPr>
              <a:t> – powstają w ciepłych i wilgotnych masach powietrza z termicznego uniesienia mas powietrza, </a:t>
            </a: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endParaRPr lang="pl-PL" sz="1400" dirty="0" smtClean="0">
              <a:latin typeface="Arial" pitchFamily="34" charset="0"/>
              <a:cs typeface="Arial" pitchFamily="34" charset="0"/>
            </a:endParaRPr>
          </a:p>
          <a:p>
            <a:pPr marL="684000" indent="-342900">
              <a:buFont typeface="Wingdings" pitchFamily="2" charset="2"/>
              <a:buChar char="§"/>
            </a:pPr>
            <a:endParaRPr lang="pl-PL" sz="1400" dirty="0" smtClean="0">
              <a:latin typeface="Arial" pitchFamily="34" charset="0"/>
              <a:cs typeface="Arial" pitchFamily="34" charset="0"/>
            </a:endParaRPr>
          </a:p>
          <a:p>
            <a:pPr marL="684000" indent="-342900"/>
            <a:endParaRPr lang="pl-PL" sz="1400" dirty="0" smtClean="0">
              <a:latin typeface="Arial" pitchFamily="34" charset="0"/>
              <a:cs typeface="Arial" pitchFamily="34" charset="0"/>
            </a:endParaRPr>
          </a:p>
          <a:p>
            <a:pPr marL="684000" indent="-342900">
              <a:buFont typeface="Wingdings" pitchFamily="2" charset="2"/>
              <a:buChar char="§"/>
            </a:pPr>
            <a:r>
              <a:rPr lang="pl-PL" sz="1400" b="1" dirty="0" smtClean="0">
                <a:solidFill>
                  <a:srgbClr val="0070C0"/>
                </a:solidFill>
                <a:latin typeface="Arial" pitchFamily="34" charset="0"/>
                <a:cs typeface="Arial" pitchFamily="34" charset="0"/>
              </a:rPr>
              <a:t>burze adwekcyjne </a:t>
            </a:r>
            <a:r>
              <a:rPr lang="pl-PL" sz="1400" dirty="0" smtClean="0">
                <a:latin typeface="Arial" pitchFamily="34" charset="0"/>
                <a:cs typeface="Arial" pitchFamily="34" charset="0"/>
              </a:rPr>
              <a:t>– występują najczęściej </a:t>
            </a:r>
            <a:br>
              <a:rPr lang="pl-PL" sz="1400" dirty="0" smtClean="0">
                <a:latin typeface="Arial" pitchFamily="34" charset="0"/>
                <a:cs typeface="Arial" pitchFamily="34" charset="0"/>
              </a:rPr>
            </a:br>
            <a:r>
              <a:rPr lang="pl-PL" sz="1400" dirty="0" smtClean="0">
                <a:latin typeface="Arial" pitchFamily="34" charset="0"/>
                <a:cs typeface="Arial" pitchFamily="34" charset="0"/>
              </a:rPr>
              <a:t>za chłodnym frontem atmosferycznym </a:t>
            </a:r>
            <a:br>
              <a:rPr lang="pl-PL" sz="1400" dirty="0" smtClean="0">
                <a:latin typeface="Arial" pitchFamily="34" charset="0"/>
                <a:cs typeface="Arial" pitchFamily="34" charset="0"/>
              </a:rPr>
            </a:br>
            <a:r>
              <a:rPr lang="pl-PL" sz="1400" dirty="0" smtClean="0">
                <a:latin typeface="Arial" pitchFamily="34" charset="0"/>
                <a:cs typeface="Arial" pitchFamily="34" charset="0"/>
              </a:rPr>
              <a:t>w strefie napływu chłodnego powietrza </a:t>
            </a:r>
            <a:br>
              <a:rPr lang="pl-PL" sz="1400" dirty="0" smtClean="0">
                <a:latin typeface="Arial" pitchFamily="34" charset="0"/>
                <a:cs typeface="Arial" pitchFamily="34" charset="0"/>
              </a:rPr>
            </a:br>
            <a:r>
              <a:rPr lang="pl-PL" sz="1400" dirty="0" smtClean="0">
                <a:latin typeface="Arial" pitchFamily="34" charset="0"/>
                <a:cs typeface="Arial" pitchFamily="34" charset="0"/>
              </a:rPr>
              <a:t>polarnomorskiego lub arktycznego.</a:t>
            </a:r>
          </a:p>
        </p:txBody>
      </p:sp>
      <p:pic>
        <p:nvPicPr>
          <p:cNvPr id="26626" name="Picture 2" descr="Cumulonimbus capillatus incus. Fot. Tomasz Machowski"/>
          <p:cNvPicPr>
            <a:picLocks noChangeAspect="1" noChangeArrowheads="1"/>
          </p:cNvPicPr>
          <p:nvPr/>
        </p:nvPicPr>
        <p:blipFill>
          <a:blip r:embed="rId2" cstate="print"/>
          <a:srcRect l="20081" t="21316"/>
          <a:stretch>
            <a:fillRect/>
          </a:stretch>
        </p:blipFill>
        <p:spPr bwMode="auto">
          <a:xfrm>
            <a:off x="1331640" y="2204864"/>
            <a:ext cx="2860519" cy="1584176"/>
          </a:xfrm>
          <a:prstGeom prst="rect">
            <a:avLst/>
          </a:prstGeom>
          <a:noFill/>
        </p:spPr>
      </p:pic>
      <p:pic>
        <p:nvPicPr>
          <p:cNvPr id="26628" name="Picture 4" descr="Pojedyncze komórki burzowe (Cumulonimbus capillatus incus). Fot. Piotr Żurowski"/>
          <p:cNvPicPr>
            <a:picLocks noChangeAspect="1" noChangeArrowheads="1"/>
          </p:cNvPicPr>
          <p:nvPr/>
        </p:nvPicPr>
        <p:blipFill>
          <a:blip r:embed="rId3" cstate="print"/>
          <a:srcRect/>
          <a:stretch>
            <a:fillRect/>
          </a:stretch>
        </p:blipFill>
        <p:spPr bwMode="auto">
          <a:xfrm>
            <a:off x="4788024" y="2204864"/>
            <a:ext cx="2857500" cy="1609726"/>
          </a:xfrm>
          <a:prstGeom prst="rect">
            <a:avLst/>
          </a:prstGeom>
          <a:noFill/>
        </p:spPr>
      </p:pic>
      <p:sp>
        <p:nvSpPr>
          <p:cNvPr id="9" name="Prostokąt 8"/>
          <p:cNvSpPr/>
          <p:nvPr/>
        </p:nvSpPr>
        <p:spPr>
          <a:xfrm>
            <a:off x="1331640" y="3789040"/>
            <a:ext cx="2502024" cy="461665"/>
          </a:xfrm>
          <a:prstGeom prst="rect">
            <a:avLst/>
          </a:prstGeom>
        </p:spPr>
        <p:txBody>
          <a:bodyPr wrap="square">
            <a:spAutoFit/>
          </a:bodyPr>
          <a:lstStyle/>
          <a:p>
            <a:r>
              <a:rPr lang="pl-PL" sz="1200" i="1" dirty="0" smtClean="0">
                <a:latin typeface="Arial" pitchFamily="34" charset="0"/>
                <a:cs typeface="Arial" pitchFamily="34" charset="0"/>
              </a:rPr>
              <a:t>Cumulonimbus </a:t>
            </a:r>
            <a:r>
              <a:rPr lang="pl-PL" sz="1200" i="1" dirty="0" err="1" smtClean="0">
                <a:latin typeface="Arial" pitchFamily="34" charset="0"/>
                <a:cs typeface="Arial" pitchFamily="34" charset="0"/>
              </a:rPr>
              <a:t>capillatus</a:t>
            </a:r>
            <a:r>
              <a:rPr lang="pl-PL" sz="1200" i="1" dirty="0" smtClean="0">
                <a:latin typeface="Arial" pitchFamily="34" charset="0"/>
                <a:cs typeface="Arial" pitchFamily="34" charset="0"/>
              </a:rPr>
              <a:t> </a:t>
            </a:r>
            <a:r>
              <a:rPr lang="pl-PL" sz="1200" i="1" dirty="0" err="1" smtClean="0">
                <a:latin typeface="Arial" pitchFamily="34" charset="0"/>
                <a:cs typeface="Arial" pitchFamily="34" charset="0"/>
              </a:rPr>
              <a:t>incus</a:t>
            </a:r>
            <a:endParaRPr lang="pl-PL" sz="1200" i="1" dirty="0" smtClean="0">
              <a:latin typeface="Arial" pitchFamily="34" charset="0"/>
              <a:cs typeface="Arial" pitchFamily="34" charset="0"/>
            </a:endParaRPr>
          </a:p>
          <a:p>
            <a:r>
              <a:rPr lang="pl-PL" sz="1200" i="1" dirty="0" smtClean="0">
                <a:latin typeface="Arial" pitchFamily="34" charset="0"/>
                <a:cs typeface="Arial" pitchFamily="34" charset="0"/>
              </a:rPr>
              <a:t>Źródło: https://www.lowcyburz.pl</a:t>
            </a:r>
            <a:endParaRPr lang="pl-PL" sz="1200" i="1" dirty="0">
              <a:latin typeface="Arial" pitchFamily="34" charset="0"/>
              <a:cs typeface="Arial" pitchFamily="34" charset="0"/>
            </a:endParaRPr>
          </a:p>
        </p:txBody>
      </p:sp>
      <p:sp>
        <p:nvSpPr>
          <p:cNvPr id="10" name="Prostokąt 9"/>
          <p:cNvSpPr/>
          <p:nvPr/>
        </p:nvSpPr>
        <p:spPr>
          <a:xfrm>
            <a:off x="4788024" y="3789040"/>
            <a:ext cx="2502024" cy="461665"/>
          </a:xfrm>
          <a:prstGeom prst="rect">
            <a:avLst/>
          </a:prstGeom>
        </p:spPr>
        <p:txBody>
          <a:bodyPr wrap="square">
            <a:spAutoFit/>
          </a:bodyPr>
          <a:lstStyle/>
          <a:p>
            <a:r>
              <a:rPr lang="pl-PL" sz="1200" i="1" dirty="0" smtClean="0">
                <a:latin typeface="Arial" pitchFamily="34" charset="0"/>
                <a:cs typeface="Arial" pitchFamily="34" charset="0"/>
              </a:rPr>
              <a:t>Pojedyncza komórka burzowa</a:t>
            </a:r>
          </a:p>
          <a:p>
            <a:r>
              <a:rPr lang="pl-PL" sz="1200" i="1" dirty="0" smtClean="0">
                <a:latin typeface="Arial" pitchFamily="34" charset="0"/>
                <a:cs typeface="Arial" pitchFamily="34" charset="0"/>
              </a:rPr>
              <a:t>Źródło: https://www.lowcyburz.pl</a:t>
            </a:r>
            <a:endParaRPr lang="pl-PL" sz="1200" i="1" dirty="0">
              <a:latin typeface="Arial" pitchFamily="34" charset="0"/>
              <a:cs typeface="Arial" pitchFamily="34" charset="0"/>
            </a:endParaRPr>
          </a:p>
        </p:txBody>
      </p:sp>
      <p:pic>
        <p:nvPicPr>
          <p:cNvPr id="26630" name="Picture 6" descr="https://lowcyburz.pl/wp-content/uploads/2011/08/burza-adwekcyjna-225x300.jpg"/>
          <p:cNvPicPr>
            <a:picLocks noChangeAspect="1" noChangeArrowheads="1"/>
          </p:cNvPicPr>
          <p:nvPr/>
        </p:nvPicPr>
        <p:blipFill>
          <a:blip r:embed="rId4" cstate="print"/>
          <a:srcRect b="11801"/>
          <a:stretch>
            <a:fillRect/>
          </a:stretch>
        </p:blipFill>
        <p:spPr bwMode="auto">
          <a:xfrm>
            <a:off x="5364089" y="4437112"/>
            <a:ext cx="2304255" cy="2032326"/>
          </a:xfrm>
          <a:prstGeom prst="rect">
            <a:avLst/>
          </a:prstGeom>
          <a:noFill/>
        </p:spPr>
      </p:pic>
      <p:sp>
        <p:nvSpPr>
          <p:cNvPr id="16" name="Prostokąt 15"/>
          <p:cNvSpPr/>
          <p:nvPr/>
        </p:nvSpPr>
        <p:spPr>
          <a:xfrm>
            <a:off x="3006080" y="6063679"/>
            <a:ext cx="2502024" cy="461665"/>
          </a:xfrm>
          <a:prstGeom prst="rect">
            <a:avLst/>
          </a:prstGeom>
        </p:spPr>
        <p:txBody>
          <a:bodyPr wrap="square">
            <a:spAutoFit/>
          </a:bodyPr>
          <a:lstStyle/>
          <a:p>
            <a:r>
              <a:rPr lang="pl-PL" sz="1200" i="1" dirty="0" smtClean="0">
                <a:latin typeface="Arial" pitchFamily="34" charset="0"/>
                <a:cs typeface="Arial" pitchFamily="34" charset="0"/>
              </a:rPr>
              <a:t>Burza adwekcyjna</a:t>
            </a:r>
          </a:p>
          <a:p>
            <a:r>
              <a:rPr lang="pl-PL" sz="1200" i="1" dirty="0" smtClean="0">
                <a:latin typeface="Arial" pitchFamily="34" charset="0"/>
                <a:cs typeface="Arial" pitchFamily="34" charset="0"/>
              </a:rPr>
              <a:t>Źródło: https://www.lowcyburz.pl</a:t>
            </a:r>
            <a:endParaRPr lang="pl-PL" sz="1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Burza – ciekawostki</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Prostokąt 7"/>
          <p:cNvSpPr/>
          <p:nvPr/>
        </p:nvSpPr>
        <p:spPr>
          <a:xfrm>
            <a:off x="539552" y="1268760"/>
            <a:ext cx="4572000" cy="2862322"/>
          </a:xfrm>
          <a:prstGeom prst="rect">
            <a:avLst/>
          </a:prstGeom>
        </p:spPr>
        <p:txBody>
          <a:bodyPr>
            <a:spAutoFit/>
          </a:bodyPr>
          <a:lstStyle/>
          <a:p>
            <a:pPr marL="288000" indent="-288000">
              <a:spcAft>
                <a:spcPts val="1200"/>
              </a:spcAft>
              <a:buFont typeface="Wingdings" pitchFamily="2" charset="2"/>
              <a:buChar char="§"/>
            </a:pPr>
            <a:r>
              <a:rPr lang="pl-PL" sz="1400" dirty="0" smtClean="0">
                <a:latin typeface="Arial" pitchFamily="34" charset="0"/>
                <a:cs typeface="Arial" pitchFamily="34" charset="0"/>
              </a:rPr>
              <a:t>W każdym momencie na Ziemi szaleje ok. 2000 burz.</a:t>
            </a:r>
          </a:p>
          <a:p>
            <a:pPr marL="288000" indent="-288000">
              <a:spcAft>
                <a:spcPts val="1200"/>
              </a:spcAft>
              <a:buFont typeface="Wingdings" pitchFamily="2" charset="2"/>
              <a:buChar char="§"/>
            </a:pPr>
            <a:r>
              <a:rPr lang="pl-PL" sz="1400" dirty="0" smtClean="0">
                <a:latin typeface="Arial" pitchFamily="34" charset="0"/>
                <a:cs typeface="Arial" pitchFamily="34" charset="0"/>
              </a:rPr>
              <a:t>Co minutę Ziemię razi 6000 piorunów.</a:t>
            </a:r>
          </a:p>
          <a:p>
            <a:pPr marL="288000" indent="-288000">
              <a:spcAft>
                <a:spcPts val="1200"/>
              </a:spcAft>
              <a:buFont typeface="Wingdings" pitchFamily="2" charset="2"/>
              <a:buChar char="§"/>
            </a:pPr>
            <a:r>
              <a:rPr lang="pl-PL" sz="1400" dirty="0" smtClean="0">
                <a:latin typeface="Arial" pitchFamily="34" charset="0"/>
                <a:cs typeface="Arial" pitchFamily="34" charset="0"/>
              </a:rPr>
              <a:t>Większość piorunów ma długość ok. 5-6 kilometrów i szerokość kilku centymetrów.</a:t>
            </a:r>
          </a:p>
          <a:p>
            <a:pPr marL="288000" indent="-288000">
              <a:spcAft>
                <a:spcPts val="1200"/>
              </a:spcAft>
              <a:buFont typeface="Wingdings" pitchFamily="2" charset="2"/>
              <a:buChar char="§"/>
            </a:pPr>
            <a:r>
              <a:rPr lang="pl-PL" sz="1400" dirty="0" smtClean="0">
                <a:latin typeface="Arial" pitchFamily="34" charset="0"/>
                <a:cs typeface="Arial" pitchFamily="34" charset="0"/>
              </a:rPr>
              <a:t>Powietrze otaczające wyładowanie jest ok. trzy razy cieplejsze niż powierzchnia Słońca</a:t>
            </a:r>
          </a:p>
          <a:p>
            <a:pPr marL="288000" indent="-288000">
              <a:spcAft>
                <a:spcPts val="1200"/>
              </a:spcAft>
              <a:buFont typeface="Wingdings" pitchFamily="2" charset="2"/>
              <a:buChar char="§"/>
            </a:pPr>
            <a:r>
              <a:rPr lang="pl-PL" sz="1400" dirty="0" smtClean="0">
                <a:latin typeface="Arial" pitchFamily="34" charset="0"/>
                <a:cs typeface="Arial" pitchFamily="34" charset="0"/>
              </a:rPr>
              <a:t>Kanał błyskawicy, który ma szerokość od 1 do kilkunastu centymetrów, ogrzewa się do temperatury 3000</a:t>
            </a:r>
            <a:r>
              <a:rPr lang="pl-PL" sz="1400" dirty="0" smtClean="0">
                <a:latin typeface="SimSun"/>
                <a:ea typeface="SimSun"/>
                <a:cs typeface="Arial" pitchFamily="34" charset="0"/>
              </a:rPr>
              <a:t>º</a:t>
            </a:r>
            <a:r>
              <a:rPr lang="pl-PL" sz="1400" dirty="0" smtClean="0">
                <a:latin typeface="Arial" pitchFamily="34" charset="0"/>
                <a:cs typeface="Arial" pitchFamily="34" charset="0"/>
              </a:rPr>
              <a:t>C  </a:t>
            </a:r>
          </a:p>
        </p:txBody>
      </p:sp>
      <p:pic>
        <p:nvPicPr>
          <p:cNvPr id="2050" name="Picture 2" descr="Znalezione obrazy dla zapytania: ekstremalne zjawiska atmosferyczne"/>
          <p:cNvPicPr>
            <a:picLocks noChangeAspect="1" noChangeArrowheads="1"/>
          </p:cNvPicPr>
          <p:nvPr/>
        </p:nvPicPr>
        <p:blipFill>
          <a:blip r:embed="rId2" cstate="print"/>
          <a:srcRect/>
          <a:stretch>
            <a:fillRect/>
          </a:stretch>
        </p:blipFill>
        <p:spPr bwMode="auto">
          <a:xfrm>
            <a:off x="5148064" y="1340768"/>
            <a:ext cx="3672408" cy="1981835"/>
          </a:xfrm>
          <a:prstGeom prst="rect">
            <a:avLst/>
          </a:prstGeom>
          <a:noFill/>
        </p:spPr>
      </p:pic>
      <p:sp>
        <p:nvSpPr>
          <p:cNvPr id="10" name="Prostokąt 9"/>
          <p:cNvSpPr/>
          <p:nvPr/>
        </p:nvSpPr>
        <p:spPr>
          <a:xfrm>
            <a:off x="5076056" y="3284984"/>
            <a:ext cx="3420888" cy="276999"/>
          </a:xfrm>
          <a:prstGeom prst="rect">
            <a:avLst/>
          </a:prstGeom>
        </p:spPr>
        <p:txBody>
          <a:bodyPr wrap="square">
            <a:spAutoFit/>
          </a:bodyPr>
          <a:lstStyle/>
          <a:p>
            <a:r>
              <a:rPr lang="pl-PL" sz="1200" i="1" dirty="0" smtClean="0">
                <a:latin typeface="Arial" pitchFamily="34" charset="0"/>
                <a:cs typeface="Arial" pitchFamily="34" charset="0"/>
              </a:rPr>
              <a:t>Źródło: https://www.spacecoastdaily.com</a:t>
            </a:r>
            <a:endParaRPr lang="pl-PL" sz="1200" i="1" dirty="0">
              <a:latin typeface="Arial" pitchFamily="34" charset="0"/>
              <a:cs typeface="Arial" pitchFamily="34" charset="0"/>
            </a:endParaRPr>
          </a:p>
        </p:txBody>
      </p:sp>
      <p:pic>
        <p:nvPicPr>
          <p:cNvPr id="2052" name="Picture 4" descr="Znalezione obrazy dla zapytania: ekstremalne zjawiska atmosferyczne"/>
          <p:cNvPicPr>
            <a:picLocks noChangeAspect="1" noChangeArrowheads="1"/>
          </p:cNvPicPr>
          <p:nvPr/>
        </p:nvPicPr>
        <p:blipFill>
          <a:blip r:embed="rId3" cstate="print"/>
          <a:srcRect b="16296"/>
          <a:stretch>
            <a:fillRect/>
          </a:stretch>
        </p:blipFill>
        <p:spPr bwMode="auto">
          <a:xfrm>
            <a:off x="5148064" y="3861048"/>
            <a:ext cx="3672407" cy="2305477"/>
          </a:xfrm>
          <a:prstGeom prst="rect">
            <a:avLst/>
          </a:prstGeom>
          <a:noFill/>
        </p:spPr>
      </p:pic>
      <p:sp>
        <p:nvSpPr>
          <p:cNvPr id="12" name="Prostokąt 11"/>
          <p:cNvSpPr/>
          <p:nvPr/>
        </p:nvSpPr>
        <p:spPr>
          <a:xfrm>
            <a:off x="5111552" y="6165304"/>
            <a:ext cx="3420888" cy="276999"/>
          </a:xfrm>
          <a:prstGeom prst="rect">
            <a:avLst/>
          </a:prstGeom>
        </p:spPr>
        <p:txBody>
          <a:bodyPr wrap="square">
            <a:spAutoFit/>
          </a:bodyPr>
          <a:lstStyle/>
          <a:p>
            <a:r>
              <a:rPr lang="pl-PL" sz="1200" i="1" dirty="0" smtClean="0">
                <a:latin typeface="Arial" pitchFamily="34" charset="0"/>
                <a:cs typeface="Arial" pitchFamily="34" charset="0"/>
              </a:rPr>
              <a:t>Źródło: https://www.printerest.com</a:t>
            </a:r>
            <a:endParaRPr lang="pl-PL" sz="1200" i="1" dirty="0">
              <a:latin typeface="Arial" pitchFamily="34" charset="0"/>
              <a:cs typeface="Arial" pitchFamily="34" charset="0"/>
            </a:endParaRPr>
          </a:p>
        </p:txBody>
      </p:sp>
      <p:pic>
        <p:nvPicPr>
          <p:cNvPr id="2054" name="Picture 6" descr="Znalezione obrazy dla zapytania: ekstremalne zjawiska atmosferyczne"/>
          <p:cNvPicPr>
            <a:picLocks noChangeAspect="1" noChangeArrowheads="1"/>
          </p:cNvPicPr>
          <p:nvPr/>
        </p:nvPicPr>
        <p:blipFill>
          <a:blip r:embed="rId4" cstate="print"/>
          <a:srcRect/>
          <a:stretch>
            <a:fillRect/>
          </a:stretch>
        </p:blipFill>
        <p:spPr bwMode="auto">
          <a:xfrm>
            <a:off x="899592" y="4218781"/>
            <a:ext cx="3893046" cy="1946523"/>
          </a:xfrm>
          <a:prstGeom prst="rect">
            <a:avLst/>
          </a:prstGeom>
          <a:noFill/>
        </p:spPr>
      </p:pic>
      <p:sp>
        <p:nvSpPr>
          <p:cNvPr id="14" name="Prostokąt 13"/>
          <p:cNvSpPr/>
          <p:nvPr/>
        </p:nvSpPr>
        <p:spPr>
          <a:xfrm>
            <a:off x="827584" y="6165304"/>
            <a:ext cx="3420888" cy="276999"/>
          </a:xfrm>
          <a:prstGeom prst="rect">
            <a:avLst/>
          </a:prstGeom>
        </p:spPr>
        <p:txBody>
          <a:bodyPr wrap="square">
            <a:spAutoFit/>
          </a:bodyPr>
          <a:lstStyle/>
          <a:p>
            <a:r>
              <a:rPr lang="pl-PL" sz="1200" i="1" dirty="0" smtClean="0">
                <a:latin typeface="Arial" pitchFamily="34" charset="0"/>
                <a:cs typeface="Arial" pitchFamily="34" charset="0"/>
              </a:rPr>
              <a:t>Źródło: https://www.bluwaveboatrental.com</a:t>
            </a:r>
            <a:endParaRPr lang="pl-PL" sz="1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6" name="Prostokąt 5"/>
          <p:cNvSpPr/>
          <p:nvPr/>
        </p:nvSpPr>
        <p:spPr>
          <a:xfrm>
            <a:off x="683568" y="1541691"/>
            <a:ext cx="7560840" cy="2031325"/>
          </a:xfrm>
          <a:prstGeom prst="rect">
            <a:avLst/>
          </a:prstGeom>
        </p:spPr>
        <p:txBody>
          <a:bodyPr wrap="square">
            <a:spAutoFit/>
          </a:bodyPr>
          <a:lstStyle/>
          <a:p>
            <a:pPr algn="just"/>
            <a:r>
              <a:rPr lang="pl-PL" sz="1400" dirty="0" smtClean="0">
                <a:latin typeface="Arial" pitchFamily="34" charset="0"/>
                <a:cs typeface="Arial" pitchFamily="34" charset="0"/>
              </a:rPr>
              <a:t>W rejonie </a:t>
            </a:r>
            <a:r>
              <a:rPr lang="pl-PL" sz="1400" b="1" i="1" dirty="0" smtClean="0">
                <a:latin typeface="Arial" pitchFamily="34" charset="0"/>
                <a:cs typeface="Arial" pitchFamily="34" charset="0"/>
              </a:rPr>
              <a:t>jeziora Maracaibo w Wenezueli </a:t>
            </a:r>
            <a:r>
              <a:rPr lang="pl-PL" sz="1400" dirty="0" smtClean="0">
                <a:latin typeface="Arial" pitchFamily="34" charset="0"/>
                <a:cs typeface="Arial" pitchFamily="34" charset="0"/>
              </a:rPr>
              <a:t>obserwuje się fenomen nazywany „wieczną burzą”. Zjawisko jest efektem ukształtowania terenu – zimny wiatr wieje stale od gór, a ciepły pcha wilgotne powietrze od strony jeziora. Obydwa strumienie powietrza spotykają się właśnie przy ujściu rzeki </a:t>
            </a:r>
            <a:r>
              <a:rPr lang="pl-PL" sz="1400" dirty="0" err="1" smtClean="0">
                <a:latin typeface="Arial" pitchFamily="34" charset="0"/>
                <a:cs typeface="Arial" pitchFamily="34" charset="0"/>
              </a:rPr>
              <a:t>Catatumbo</a:t>
            </a:r>
            <a:r>
              <a:rPr lang="pl-PL" sz="1400" dirty="0" smtClean="0">
                <a:latin typeface="Arial" pitchFamily="34" charset="0"/>
                <a:cs typeface="Arial" pitchFamily="34" charset="0"/>
              </a:rPr>
              <a:t> do jeziora Maracaibo, a burza ma niewyczerpalne „źródło paliwa”. W ciągu jednej minuty można zaobserwować ok. 30‑60 błyskawic. Seria wyładowań trwa zwykle po 10 godzin i dochodzi do nich noc w noc, średnio przez 150 dni w roku. Łuna widoczna jest z ogromnej odległości, stąd zjawisko to nazywa się „Latarnią Maracaibo” albo „Światłami nad </a:t>
            </a:r>
            <a:r>
              <a:rPr lang="pl-PL" sz="1400" dirty="0" err="1" smtClean="0">
                <a:latin typeface="Arial" pitchFamily="34" charset="0"/>
                <a:cs typeface="Arial" pitchFamily="34" charset="0"/>
              </a:rPr>
              <a:t>Catatumbo</a:t>
            </a:r>
            <a:r>
              <a:rPr lang="pl-PL" sz="1400" dirty="0" smtClean="0">
                <a:latin typeface="Arial" pitchFamily="34" charset="0"/>
                <a:cs typeface="Arial" pitchFamily="34" charset="0"/>
              </a:rPr>
              <a:t>”. Jednej nocy można zaobserwować tam nawet 20 tys. błyskawic. To tyle, co uderza tygodniowo w słynną aleję burz na Florydzie.</a:t>
            </a:r>
            <a:endParaRPr lang="pl-PL" sz="1400" i="1" dirty="0">
              <a:latin typeface="Arial" pitchFamily="34" charset="0"/>
              <a:cs typeface="Arial" pitchFamily="34" charset="0"/>
            </a:endParaRPr>
          </a:p>
        </p:txBody>
      </p:sp>
      <p:sp>
        <p:nvSpPr>
          <p:cNvPr id="31748" name="AutoShape 4" descr="Znalezione obrazy dla zapytania: skutki trąb powietrzny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750" name="AutoShape 6" descr="Znalezione obrazy dla zapytania: skutki trąb powietrzny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0" name="Picture 2" descr="Nad jeziorem Maracaibo piorun uderza cztery razy na minutę przez ..."/>
          <p:cNvPicPr>
            <a:picLocks noChangeAspect="1" noChangeArrowheads="1"/>
          </p:cNvPicPr>
          <p:nvPr/>
        </p:nvPicPr>
        <p:blipFill>
          <a:blip r:embed="rId2" cstate="print"/>
          <a:srcRect/>
          <a:stretch>
            <a:fillRect/>
          </a:stretch>
        </p:blipFill>
        <p:spPr bwMode="auto">
          <a:xfrm>
            <a:off x="744278" y="3883965"/>
            <a:ext cx="7356114" cy="2065315"/>
          </a:xfrm>
          <a:prstGeom prst="rect">
            <a:avLst/>
          </a:prstGeom>
          <a:noFill/>
        </p:spPr>
      </p:pic>
      <p:sp>
        <p:nvSpPr>
          <p:cNvPr id="8" name="Tytuł 3"/>
          <p:cNvSpPr txBox="1">
            <a:spLocks/>
          </p:cNvSpPr>
          <p:nvPr/>
        </p:nvSpPr>
        <p:spPr>
          <a:xfrm>
            <a:off x="599256" y="620688"/>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dirty="0" smtClean="0">
                <a:solidFill>
                  <a:srgbClr val="0070C0"/>
                </a:solidFill>
                <a:latin typeface="Arial" pitchFamily="34" charset="0"/>
                <a:ea typeface="+mj-ea"/>
                <a:cs typeface="Arial" pitchFamily="34" charset="0"/>
              </a:rPr>
              <a:t>Burza – ciekawostki</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9" name="Prostokąt 8"/>
          <p:cNvSpPr/>
          <p:nvPr/>
        </p:nvSpPr>
        <p:spPr>
          <a:xfrm>
            <a:off x="719064" y="5919663"/>
            <a:ext cx="4789040" cy="461665"/>
          </a:xfrm>
          <a:prstGeom prst="rect">
            <a:avLst/>
          </a:prstGeom>
        </p:spPr>
        <p:txBody>
          <a:bodyPr wrap="square">
            <a:spAutoFit/>
          </a:bodyPr>
          <a:lstStyle/>
          <a:p>
            <a:r>
              <a:rPr lang="pl-PL" sz="1200" i="1" dirty="0" smtClean="0">
                <a:latin typeface="Arial" pitchFamily="34" charset="0"/>
                <a:cs typeface="Arial" pitchFamily="34" charset="0"/>
              </a:rPr>
              <a:t>„Wieczna burza” nad jeziorem Maracaibo w Wenezueli</a:t>
            </a:r>
          </a:p>
          <a:p>
            <a:r>
              <a:rPr lang="pl-PL" sz="1200" i="1" dirty="0" smtClean="0">
                <a:latin typeface="Arial" pitchFamily="34" charset="0"/>
                <a:cs typeface="Arial" pitchFamily="34" charset="0"/>
              </a:rPr>
              <a:t>Źródło: https://www.printerest.com</a:t>
            </a:r>
            <a:endParaRPr lang="pl-PL" sz="1200" i="1" dirty="0">
              <a:latin typeface="Arial" pitchFamily="34" charset="0"/>
              <a:cs typeface="Arial" pitchFamily="34" charset="0"/>
            </a:endParaRPr>
          </a:p>
        </p:txBody>
      </p:sp>
      <p:pic>
        <p:nvPicPr>
          <p:cNvPr id="18434" name="Picture 2" descr="Oto nowa światowa stolica błyskawic. Gdzie się znajduje ..."/>
          <p:cNvPicPr>
            <a:picLocks noChangeAspect="1" noChangeArrowheads="1"/>
          </p:cNvPicPr>
          <p:nvPr/>
        </p:nvPicPr>
        <p:blipFill>
          <a:blip r:embed="rId3" cstate="print"/>
          <a:srcRect/>
          <a:stretch>
            <a:fillRect/>
          </a:stretch>
        </p:blipFill>
        <p:spPr bwMode="auto">
          <a:xfrm>
            <a:off x="5652120" y="3882880"/>
            <a:ext cx="2853381" cy="2066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1800" b="1" i="1"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Alert</a:t>
            </a:r>
            <a:r>
              <a:rPr kumimoji="0" lang="pl-PL" sz="1800" b="1" i="1" u="none" strike="noStrike" kern="1200" cap="none" spc="0" normalizeH="0" noProof="0" dirty="0" smtClean="0">
                <a:ln>
                  <a:noFill/>
                </a:ln>
                <a:solidFill>
                  <a:srgbClr val="0070C0"/>
                </a:solidFill>
                <a:effectLst/>
                <a:uLnTx/>
                <a:uFillTx/>
                <a:latin typeface="Arial" pitchFamily="34" charset="0"/>
                <a:ea typeface="+mj-ea"/>
                <a:cs typeface="Arial" pitchFamily="34" charset="0"/>
              </a:rPr>
              <a:t> Rządowego Centrum Bezpieczeństwa (m.in. pogodowy)</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3" name="Prostokąt 12"/>
          <p:cNvSpPr/>
          <p:nvPr/>
        </p:nvSpPr>
        <p:spPr>
          <a:xfrm>
            <a:off x="539552" y="2276872"/>
            <a:ext cx="4104456" cy="3323987"/>
          </a:xfrm>
          <a:prstGeom prst="rect">
            <a:avLst/>
          </a:prstGeom>
        </p:spPr>
        <p:txBody>
          <a:bodyPr wrap="square">
            <a:spAutoFit/>
          </a:bodyPr>
          <a:lstStyle/>
          <a:p>
            <a:pPr indent="-342900"/>
            <a:r>
              <a:rPr lang="pl-PL" sz="1400" b="1" dirty="0" smtClean="0">
                <a:latin typeface="Arial" pitchFamily="34" charset="0"/>
                <a:cs typeface="Arial" pitchFamily="34" charset="0"/>
              </a:rPr>
              <a:t>Alert RCB</a:t>
            </a:r>
            <a:r>
              <a:rPr lang="pl-PL" sz="1400" dirty="0" smtClean="0">
                <a:latin typeface="Arial" pitchFamily="34" charset="0"/>
                <a:cs typeface="Arial" pitchFamily="34" charset="0"/>
              </a:rPr>
              <a:t> to system </a:t>
            </a:r>
            <a:r>
              <a:rPr lang="pl-PL" sz="1400" dirty="0" err="1" smtClean="0">
                <a:latin typeface="Arial" pitchFamily="34" charset="0"/>
                <a:cs typeface="Arial" pitchFamily="34" charset="0"/>
              </a:rPr>
              <a:t>SMS-owego</a:t>
            </a:r>
            <a:r>
              <a:rPr lang="pl-PL" sz="1400" dirty="0" smtClean="0">
                <a:latin typeface="Arial" pitchFamily="34" charset="0"/>
                <a:cs typeface="Arial" pitchFamily="34" charset="0"/>
              </a:rPr>
              <a:t> powiadamiania ludności o zagrożeniach. Jest wykorzystywany tylko w sytuacjach nadzwyczajnych, wtedy, gdy występuje naprawdę duże prawdopodobieństwo bezpośredniego zagrożenia życia lub zdrowia na znaczącym obszarze </a:t>
            </a:r>
            <a:r>
              <a:rPr lang="pl-PL" sz="1400" b="1" dirty="0" smtClean="0">
                <a:solidFill>
                  <a:srgbClr val="0070C0"/>
                </a:solidFill>
                <a:latin typeface="Arial" pitchFamily="34" charset="0"/>
                <a:cs typeface="Arial" pitchFamily="34" charset="0"/>
              </a:rPr>
              <a:t>(m.in. burze)</a:t>
            </a:r>
            <a:r>
              <a:rPr lang="pl-PL" sz="1400" dirty="0" smtClean="0">
                <a:latin typeface="Arial" pitchFamily="34" charset="0"/>
                <a:cs typeface="Arial" pitchFamily="34" charset="0"/>
              </a:rPr>
              <a:t>. Alert RCB powstaje na podstawie informacji o potencjalnych zagrożeniach otrzymywanych z ministerstw, służb np. policji, straży pożarnej, straży granicznej, urzędów i instytucji centralnych np. Instytutu Meteorologii i Gospodarki Wodnej oraz urzędów wojewódzkich. RCB 24 godziny na dobę przez </a:t>
            </a:r>
            <a:br>
              <a:rPr lang="pl-PL" sz="1400" dirty="0" smtClean="0">
                <a:latin typeface="Arial" pitchFamily="34" charset="0"/>
                <a:cs typeface="Arial" pitchFamily="34" charset="0"/>
              </a:rPr>
            </a:br>
            <a:r>
              <a:rPr lang="pl-PL" sz="1400" dirty="0" smtClean="0">
                <a:latin typeface="Arial" pitchFamily="34" charset="0"/>
                <a:cs typeface="Arial" pitchFamily="34" charset="0"/>
              </a:rPr>
              <a:t>7 dni w tygodniu monitoruje sytuację pod kątem wystąpienia różnego rodzaju zagrożeń i w razie potrzeby uruchamia Alert.</a:t>
            </a:r>
          </a:p>
        </p:txBody>
      </p:sp>
      <p:sp>
        <p:nvSpPr>
          <p:cNvPr id="16" name="Prostokąt 15"/>
          <p:cNvSpPr/>
          <p:nvPr/>
        </p:nvSpPr>
        <p:spPr>
          <a:xfrm>
            <a:off x="4932040" y="5085184"/>
            <a:ext cx="4032448" cy="461665"/>
          </a:xfrm>
          <a:prstGeom prst="rect">
            <a:avLst/>
          </a:prstGeom>
        </p:spPr>
        <p:txBody>
          <a:bodyPr wrap="square">
            <a:spAutoFit/>
          </a:bodyPr>
          <a:lstStyle/>
          <a:p>
            <a:r>
              <a:rPr lang="pl-PL" sz="1200" i="1" dirty="0" smtClean="0">
                <a:latin typeface="Arial" pitchFamily="34" charset="0"/>
                <a:cs typeface="Arial" pitchFamily="34" charset="0"/>
              </a:rPr>
              <a:t>Alert RCB przekazywany w mediach </a:t>
            </a:r>
            <a:r>
              <a:rPr lang="pl-PL" sz="1200" i="1" dirty="0" err="1" smtClean="0">
                <a:latin typeface="Arial" pitchFamily="34" charset="0"/>
                <a:cs typeface="Arial" pitchFamily="34" charset="0"/>
              </a:rPr>
              <a:t>społecznościowych</a:t>
            </a:r>
            <a:endParaRPr lang="pl-PL" sz="1200" i="1" dirty="0" smtClean="0">
              <a:latin typeface="Arial" pitchFamily="34" charset="0"/>
              <a:cs typeface="Arial" pitchFamily="34" charset="0"/>
            </a:endParaRPr>
          </a:p>
          <a:p>
            <a:r>
              <a:rPr lang="pl-PL" sz="1200" i="1" dirty="0" smtClean="0">
                <a:latin typeface="Arial" pitchFamily="34" charset="0"/>
                <a:cs typeface="Arial" pitchFamily="34" charset="0"/>
              </a:rPr>
              <a:t>Źródło: https://www.focus.pl</a:t>
            </a:r>
            <a:endParaRPr lang="pl-PL" sz="1200" i="1" dirty="0">
              <a:latin typeface="Arial" pitchFamily="34" charset="0"/>
              <a:cs typeface="Arial" pitchFamily="34" charset="0"/>
            </a:endParaRPr>
          </a:p>
        </p:txBody>
      </p:sp>
      <p:pic>
        <p:nvPicPr>
          <p:cNvPr id="28674" name="Picture 2" descr="https://rcb.gov.pl/wp-content/uploads/Kopia-Bez-tytułu-8-585x229.png"/>
          <p:cNvPicPr>
            <a:picLocks noChangeAspect="1" noChangeArrowheads="1"/>
          </p:cNvPicPr>
          <p:nvPr/>
        </p:nvPicPr>
        <p:blipFill>
          <a:blip r:embed="rId2" cstate="print"/>
          <a:srcRect/>
          <a:stretch>
            <a:fillRect/>
          </a:stretch>
        </p:blipFill>
        <p:spPr bwMode="auto">
          <a:xfrm>
            <a:off x="611560" y="1196752"/>
            <a:ext cx="2699792" cy="1056842"/>
          </a:xfrm>
          <a:prstGeom prst="rect">
            <a:avLst/>
          </a:prstGeom>
          <a:noFill/>
        </p:spPr>
      </p:pic>
      <p:pic>
        <p:nvPicPr>
          <p:cNvPr id="28676" name="Picture 4" descr="https://www.focus.pl/uploads/media/default/0001/28/13b902ca8ad0a67d50ffd1d3504a5eaece2fdeca.jpeg"/>
          <p:cNvPicPr>
            <a:picLocks noChangeAspect="1" noChangeArrowheads="1"/>
          </p:cNvPicPr>
          <p:nvPr/>
        </p:nvPicPr>
        <p:blipFill>
          <a:blip r:embed="rId3" cstate="print"/>
          <a:srcRect b="22059"/>
          <a:stretch>
            <a:fillRect/>
          </a:stretch>
        </p:blipFill>
        <p:spPr bwMode="auto">
          <a:xfrm>
            <a:off x="4716016" y="1268760"/>
            <a:ext cx="4097633" cy="38164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18058"/>
          </a:xfrm>
        </p:spPr>
        <p:txBody>
          <a:bodyPr>
            <a:normAutofit/>
          </a:bodyPr>
          <a:lstStyle/>
          <a:p>
            <a:r>
              <a:rPr lang="pl-PL" sz="1800" b="1" i="1" dirty="0" smtClean="0">
                <a:latin typeface="Arial" pitchFamily="34" charset="0"/>
                <a:cs typeface="Arial" pitchFamily="34" charset="0"/>
              </a:rPr>
              <a:t>Ekstremalne zjawiska atmosferyczne</a:t>
            </a:r>
            <a:endParaRPr lang="pl-PL" sz="1800" b="1" i="1" dirty="0">
              <a:latin typeface="Arial" pitchFamily="34" charset="0"/>
              <a:cs typeface="Arial" pitchFamily="34" charset="0"/>
            </a:endParaRPr>
          </a:p>
        </p:txBody>
      </p:sp>
      <p:sp>
        <p:nvSpPr>
          <p:cNvPr id="5" name="Tytuł 3"/>
          <p:cNvSpPr txBox="1">
            <a:spLocks/>
          </p:cNvSpPr>
          <p:nvPr/>
        </p:nvSpPr>
        <p:spPr>
          <a:xfrm>
            <a:off x="446856" y="706686"/>
            <a:ext cx="8229600" cy="41805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b="1" i="1" noProof="0" dirty="0" smtClean="0">
                <a:solidFill>
                  <a:srgbClr val="0070C0"/>
                </a:solidFill>
                <a:latin typeface="Arial" pitchFamily="34" charset="0"/>
                <a:ea typeface="+mj-ea"/>
                <a:cs typeface="Arial" pitchFamily="34" charset="0"/>
              </a:rPr>
              <a:t>Trąba powietrzna</a:t>
            </a:r>
            <a:endParaRPr kumimoji="0" lang="pl-PL" sz="1800" b="1" i="1"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pic>
        <p:nvPicPr>
          <p:cNvPr id="1026" name="Picture 2" descr="Znalezione obrazy dla zapytania: trąby powietrzne"/>
          <p:cNvPicPr>
            <a:picLocks noChangeAspect="1" noChangeArrowheads="1"/>
          </p:cNvPicPr>
          <p:nvPr/>
        </p:nvPicPr>
        <p:blipFill>
          <a:blip r:embed="rId2" cstate="print"/>
          <a:srcRect/>
          <a:stretch>
            <a:fillRect/>
          </a:stretch>
        </p:blipFill>
        <p:spPr bwMode="auto">
          <a:xfrm>
            <a:off x="611560" y="3356992"/>
            <a:ext cx="3429000" cy="2571751"/>
          </a:xfrm>
          <a:prstGeom prst="rect">
            <a:avLst/>
          </a:prstGeom>
          <a:noFill/>
        </p:spPr>
      </p:pic>
      <p:sp>
        <p:nvSpPr>
          <p:cNvPr id="6" name="Prostokąt 5"/>
          <p:cNvSpPr/>
          <p:nvPr/>
        </p:nvSpPr>
        <p:spPr>
          <a:xfrm>
            <a:off x="539552" y="5919663"/>
            <a:ext cx="3420888" cy="461665"/>
          </a:xfrm>
          <a:prstGeom prst="rect">
            <a:avLst/>
          </a:prstGeom>
        </p:spPr>
        <p:txBody>
          <a:bodyPr wrap="square">
            <a:spAutoFit/>
          </a:bodyPr>
          <a:lstStyle/>
          <a:p>
            <a:r>
              <a:rPr lang="pl-PL" sz="1200" i="1" dirty="0" smtClean="0">
                <a:latin typeface="Arial" pitchFamily="34" charset="0"/>
                <a:cs typeface="Arial" pitchFamily="34" charset="0"/>
              </a:rPr>
              <a:t>Trąba powietrzna w Polsce</a:t>
            </a:r>
          </a:p>
          <a:p>
            <a:r>
              <a:rPr lang="pl-PL" sz="1200" i="1" dirty="0" smtClean="0">
                <a:latin typeface="Arial" pitchFamily="34" charset="0"/>
                <a:cs typeface="Arial" pitchFamily="34" charset="0"/>
              </a:rPr>
              <a:t>Źródło: https://www.wiadomosci.radiozet.pl</a:t>
            </a:r>
            <a:endParaRPr lang="pl-PL" sz="1200" i="1" dirty="0">
              <a:latin typeface="Arial" pitchFamily="34" charset="0"/>
              <a:cs typeface="Arial" pitchFamily="34" charset="0"/>
            </a:endParaRPr>
          </a:p>
        </p:txBody>
      </p:sp>
      <p:sp>
        <p:nvSpPr>
          <p:cNvPr id="7" name="Prostokąt 6"/>
          <p:cNvSpPr/>
          <p:nvPr/>
        </p:nvSpPr>
        <p:spPr>
          <a:xfrm>
            <a:off x="539552" y="1268760"/>
            <a:ext cx="7776864" cy="1815882"/>
          </a:xfrm>
          <a:prstGeom prst="rect">
            <a:avLst/>
          </a:prstGeom>
        </p:spPr>
        <p:txBody>
          <a:bodyPr wrap="square">
            <a:spAutoFit/>
          </a:bodyPr>
          <a:lstStyle/>
          <a:p>
            <a:pPr indent="-342900" algn="just"/>
            <a:r>
              <a:rPr lang="pl-PL" sz="1400" b="1" dirty="0" smtClean="0">
                <a:latin typeface="Arial" pitchFamily="34" charset="0"/>
                <a:cs typeface="Arial" pitchFamily="34" charset="0"/>
              </a:rPr>
              <a:t>Trąba powietrzna </a:t>
            </a:r>
            <a:r>
              <a:rPr lang="pl-PL" sz="1400" dirty="0" smtClean="0">
                <a:latin typeface="Arial" pitchFamily="34" charset="0"/>
                <a:cs typeface="Arial" pitchFamily="34" charset="0"/>
              </a:rPr>
              <a:t>jest wirem atmosferycznym o małej średnicy, lecz wyjątkowo dużej sile. Wir ten o pionowej osi umiejscawia się u podstawy chmury burzowej </a:t>
            </a:r>
            <a:r>
              <a:rPr lang="pl-PL" sz="1400" i="1" dirty="0" err="1" smtClean="0">
                <a:latin typeface="Arial" pitchFamily="34" charset="0"/>
                <a:cs typeface="Arial" pitchFamily="34" charset="0"/>
              </a:rPr>
              <a:t>Cb</a:t>
            </a:r>
            <a:r>
              <a:rPr lang="pl-PL" sz="1400" i="1" dirty="0" smtClean="0">
                <a:latin typeface="Arial" pitchFamily="34" charset="0"/>
                <a:cs typeface="Arial" pitchFamily="34" charset="0"/>
              </a:rPr>
              <a:t>. </a:t>
            </a:r>
            <a:r>
              <a:rPr lang="pl-PL" sz="1400" dirty="0" smtClean="0">
                <a:latin typeface="Arial" pitchFamily="34" charset="0"/>
                <a:cs typeface="Arial" pitchFamily="34" charset="0"/>
              </a:rPr>
              <a:t>Ma przeważnie kształt lejka złączonego szerszym końcem z chmurą. Dolna jego część w postaci trąby może sięgać podłoża. Jeśli dochodzi do powierzchni wody, nosi nazwę </a:t>
            </a:r>
            <a:r>
              <a:rPr lang="pl-PL" sz="1400" b="1" dirty="0" smtClean="0">
                <a:latin typeface="Arial" pitchFamily="34" charset="0"/>
                <a:cs typeface="Arial" pitchFamily="34" charset="0"/>
              </a:rPr>
              <a:t>trąby wodnej. </a:t>
            </a:r>
            <a:r>
              <a:rPr lang="pl-PL" sz="1400" dirty="0" smtClean="0">
                <a:latin typeface="Arial" pitchFamily="34" charset="0"/>
                <a:cs typeface="Arial" pitchFamily="34" charset="0"/>
              </a:rPr>
              <a:t>Przeciętna jej  średnica wynosi 200-250 m, chociaż czasami sięga ponad 2000 m. Wirujące w trąbie powietrze osiąga ogromną prędkość, niekiedy przekraczając 400 km/h.</a:t>
            </a:r>
          </a:p>
          <a:p>
            <a:pPr indent="-342900"/>
            <a:r>
              <a:rPr lang="pl-PL" sz="1400" dirty="0" smtClean="0">
                <a:latin typeface="Arial" pitchFamily="34" charset="0"/>
                <a:cs typeface="Arial" pitchFamily="34" charset="0"/>
              </a:rPr>
              <a:t>W Europie trąby powietrzne występują niezmiernie rzadko, najczęściej spotykane w środkowych stanach USA oraz w Australii . W Ameryce nazywa się je </a:t>
            </a:r>
            <a:r>
              <a:rPr lang="pl-PL" sz="1400" b="1" dirty="0" smtClean="0">
                <a:latin typeface="Arial" pitchFamily="34" charset="0"/>
                <a:cs typeface="Arial" pitchFamily="34" charset="0"/>
              </a:rPr>
              <a:t>tornadami.</a:t>
            </a:r>
            <a:endParaRPr lang="pl-PL" sz="1400" dirty="0" smtClean="0">
              <a:latin typeface="Arial" pitchFamily="34" charset="0"/>
              <a:cs typeface="Arial" pitchFamily="34" charset="0"/>
            </a:endParaRPr>
          </a:p>
        </p:txBody>
      </p:sp>
      <p:pic>
        <p:nvPicPr>
          <p:cNvPr id="1028" name="Picture 4" descr="Znalezione obrazy dla zapytania: trąby wodne"/>
          <p:cNvPicPr>
            <a:picLocks noChangeAspect="1" noChangeArrowheads="1"/>
          </p:cNvPicPr>
          <p:nvPr/>
        </p:nvPicPr>
        <p:blipFill>
          <a:blip r:embed="rId3" cstate="print"/>
          <a:srcRect l="15170"/>
          <a:stretch>
            <a:fillRect/>
          </a:stretch>
        </p:blipFill>
        <p:spPr bwMode="auto">
          <a:xfrm>
            <a:off x="4499992" y="3356992"/>
            <a:ext cx="3869880" cy="2570400"/>
          </a:xfrm>
          <a:prstGeom prst="rect">
            <a:avLst/>
          </a:prstGeom>
          <a:noFill/>
        </p:spPr>
      </p:pic>
      <p:sp>
        <p:nvSpPr>
          <p:cNvPr id="8" name="Prostokąt 7"/>
          <p:cNvSpPr/>
          <p:nvPr/>
        </p:nvSpPr>
        <p:spPr>
          <a:xfrm>
            <a:off x="4452367" y="5896322"/>
            <a:ext cx="3420888" cy="461665"/>
          </a:xfrm>
          <a:prstGeom prst="rect">
            <a:avLst/>
          </a:prstGeom>
        </p:spPr>
        <p:txBody>
          <a:bodyPr wrap="square">
            <a:spAutoFit/>
          </a:bodyPr>
          <a:lstStyle/>
          <a:p>
            <a:r>
              <a:rPr lang="pl-PL" sz="1200" i="1" dirty="0" smtClean="0">
                <a:latin typeface="Arial" pitchFamily="34" charset="0"/>
                <a:cs typeface="Arial" pitchFamily="34" charset="0"/>
              </a:rPr>
              <a:t>Trąba wodna</a:t>
            </a:r>
          </a:p>
          <a:p>
            <a:r>
              <a:rPr lang="pl-PL" sz="1200" i="1" dirty="0" smtClean="0">
                <a:latin typeface="Arial" pitchFamily="34" charset="0"/>
                <a:cs typeface="Arial" pitchFamily="34" charset="0"/>
              </a:rPr>
              <a:t>Źródło: https://www.podroze.onet.pl</a:t>
            </a:r>
            <a:endParaRPr lang="pl-PL" sz="1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TotalTime>
  <Words>1358</Words>
  <Application>Microsoft Office PowerPoint</Application>
  <PresentationFormat>Pokaz na ekranie (4:3)</PresentationFormat>
  <Paragraphs>255</Paragraphs>
  <Slides>23</Slides>
  <Notes>0</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Motyw pakietu Office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Ekstremalne zjawiska atmosferyczne</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EKSTREMALNE ZJAWISKA ATMOSFERYCZNE</dc:title>
  <dc:creator>M4</dc:creator>
  <cp:lastModifiedBy>M4</cp:lastModifiedBy>
  <cp:revision>109</cp:revision>
  <dcterms:created xsi:type="dcterms:W3CDTF">2020-02-29T16:50:22Z</dcterms:created>
  <dcterms:modified xsi:type="dcterms:W3CDTF">2020-03-30T09:35:59Z</dcterms:modified>
</cp:coreProperties>
</file>